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Calibri (MS) Bold" charset="1" panose="020F0702030404030204"/>
      <p:regular r:id="rId18"/>
    </p:embeddedFont>
    <p:embeddedFont>
      <p:font typeface="Times New Roman Bold" charset="1" panose="02030802070405020303"/>
      <p:regular r:id="rId19"/>
    </p:embeddedFont>
    <p:embeddedFont>
      <p:font typeface="Calibri (MS)" charset="1" panose="020F0502020204030204"/>
      <p:regular r:id="rId20"/>
    </p:embeddedFont>
    <p:embeddedFont>
      <p:font typeface="Times New Roman" charset="1" panose="02030502070405020303"/>
      <p:regular r:id="rId21"/>
    </p:embeddedFont>
    <p:embeddedFont>
      <p:font typeface="Arimo" charset="1" panose="020B0604020202020204"/>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ksEFrgK8.mp4>
</file>

<file path=ppt/media/image1.png>
</file>

<file path=ppt/media/image10.png>
</file>

<file path=ppt/media/image11.svg>
</file>

<file path=ppt/media/image2.png>
</file>

<file path=ppt/media/image3.svg>
</file>

<file path=ppt/media/image4.png>
</file>

<file path=ppt/media/image5.svg>
</file>

<file path=ppt/media/image6.png>
</file>

<file path=ppt/media/image7.pn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VAGksEFrgK8.mp4" Type="http://schemas.openxmlformats.org/officeDocument/2006/relationships/video"/><Relationship Id="rId4" Target="../media/VAGksEFrgK8.mp4" Type="http://schemas.microsoft.com/office/2007/relationships/media"/></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895600" y="449142"/>
            <a:ext cx="13763625" cy="2867025"/>
          </a:xfrm>
          <a:custGeom>
            <a:avLst/>
            <a:gdLst/>
            <a:ahLst/>
            <a:cxnLst/>
            <a:rect r="r" b="b" t="t" l="l"/>
            <a:pathLst>
              <a:path h="2867025" w="13763625">
                <a:moveTo>
                  <a:pt x="0" y="0"/>
                </a:moveTo>
                <a:lnTo>
                  <a:pt x="13763625" y="0"/>
                </a:lnTo>
                <a:lnTo>
                  <a:pt x="13763625" y="2867025"/>
                </a:lnTo>
                <a:lnTo>
                  <a:pt x="0" y="2867025"/>
                </a:lnTo>
                <a:lnTo>
                  <a:pt x="0" y="0"/>
                </a:lnTo>
                <a:close/>
              </a:path>
            </a:pathLst>
          </a:custGeom>
          <a:blipFill>
            <a:blip r:embed="rId2"/>
            <a:stretch>
              <a:fillRect l="-428" t="0" r="-401" b="0"/>
            </a:stretch>
          </a:blipFill>
        </p:spPr>
      </p:sp>
      <p:grpSp>
        <p:nvGrpSpPr>
          <p:cNvPr name="Group 3" id="3"/>
          <p:cNvGrpSpPr>
            <a:grpSpLocks noChangeAspect="true"/>
          </p:cNvGrpSpPr>
          <p:nvPr/>
        </p:nvGrpSpPr>
        <p:grpSpPr>
          <a:xfrm rot="0">
            <a:off x="2895600" y="449142"/>
            <a:ext cx="13759539" cy="2870683"/>
            <a:chOff x="0" y="0"/>
            <a:chExt cx="13759536" cy="2870683"/>
          </a:xfrm>
        </p:grpSpPr>
        <p:sp>
          <p:nvSpPr>
            <p:cNvPr name="Freeform 4" id="4"/>
            <p:cNvSpPr/>
            <p:nvPr/>
          </p:nvSpPr>
          <p:spPr>
            <a:xfrm flipH="false" flipV="false" rot="0">
              <a:off x="0" y="0"/>
              <a:ext cx="13759562" cy="2870708"/>
            </a:xfrm>
            <a:custGeom>
              <a:avLst/>
              <a:gdLst/>
              <a:ahLst/>
              <a:cxnLst/>
              <a:rect r="r" b="b" t="t" l="l"/>
              <a:pathLst>
                <a:path h="2870708" w="13759562">
                  <a:moveTo>
                    <a:pt x="0" y="2870708"/>
                  </a:moveTo>
                  <a:lnTo>
                    <a:pt x="13759562" y="2870708"/>
                  </a:lnTo>
                  <a:lnTo>
                    <a:pt x="13759562" y="0"/>
                  </a:lnTo>
                  <a:lnTo>
                    <a:pt x="0" y="0"/>
                  </a:lnTo>
                  <a:close/>
                </a:path>
              </a:pathLst>
            </a:custGeom>
            <a:solidFill>
              <a:srgbClr val="000000">
                <a:alpha val="0"/>
              </a:srgbClr>
            </a:solidFill>
          </p:spPr>
        </p:sp>
      </p:grpSp>
      <p:grpSp>
        <p:nvGrpSpPr>
          <p:cNvPr name="Group 5" id="5"/>
          <p:cNvGrpSpPr>
            <a:grpSpLocks noChangeAspect="true"/>
          </p:cNvGrpSpPr>
          <p:nvPr/>
        </p:nvGrpSpPr>
        <p:grpSpPr>
          <a:xfrm rot="0">
            <a:off x="1193797" y="3488303"/>
            <a:ext cx="15900397" cy="6657404"/>
            <a:chOff x="0" y="0"/>
            <a:chExt cx="15900400" cy="6657404"/>
          </a:xfrm>
        </p:grpSpPr>
        <p:sp>
          <p:nvSpPr>
            <p:cNvPr name="Freeform 6" id="6"/>
            <p:cNvSpPr/>
            <p:nvPr/>
          </p:nvSpPr>
          <p:spPr>
            <a:xfrm flipH="false" flipV="false" rot="0">
              <a:off x="1405128" y="63500"/>
              <a:ext cx="12409551" cy="796544"/>
            </a:xfrm>
            <a:custGeom>
              <a:avLst/>
              <a:gdLst/>
              <a:ahLst/>
              <a:cxnLst/>
              <a:rect r="r" b="b" t="t" l="l"/>
              <a:pathLst>
                <a:path h="796544" w="12409551">
                  <a:moveTo>
                    <a:pt x="0" y="0"/>
                  </a:moveTo>
                  <a:lnTo>
                    <a:pt x="12409551" y="0"/>
                  </a:lnTo>
                  <a:lnTo>
                    <a:pt x="12409551" y="796544"/>
                  </a:lnTo>
                  <a:lnTo>
                    <a:pt x="0" y="796544"/>
                  </a:lnTo>
                  <a:close/>
                </a:path>
              </a:pathLst>
            </a:custGeom>
            <a:solidFill>
              <a:srgbClr val="FFFF00"/>
            </a:solidFill>
          </p:spPr>
        </p:sp>
        <p:sp>
          <p:nvSpPr>
            <p:cNvPr name="Freeform 7" id="7"/>
            <p:cNvSpPr/>
            <p:nvPr/>
          </p:nvSpPr>
          <p:spPr>
            <a:xfrm flipH="false" flipV="false" rot="0">
              <a:off x="1405128" y="63500"/>
              <a:ext cx="12411075" cy="796544"/>
            </a:xfrm>
            <a:custGeom>
              <a:avLst/>
              <a:gdLst/>
              <a:ahLst/>
              <a:cxnLst/>
              <a:rect r="r" b="b" t="t" l="l"/>
              <a:pathLst>
                <a:path h="796544" w="12411075">
                  <a:moveTo>
                    <a:pt x="0" y="796544"/>
                  </a:moveTo>
                  <a:lnTo>
                    <a:pt x="12411075" y="796544"/>
                  </a:lnTo>
                  <a:lnTo>
                    <a:pt x="12411075" y="0"/>
                  </a:lnTo>
                  <a:lnTo>
                    <a:pt x="0" y="0"/>
                  </a:lnTo>
                  <a:close/>
                </a:path>
              </a:pathLst>
            </a:custGeom>
            <a:solidFill>
              <a:srgbClr val="000000">
                <a:alpha val="0"/>
              </a:srgbClr>
            </a:solidFill>
          </p:spPr>
        </p:sp>
        <p:sp>
          <p:nvSpPr>
            <p:cNvPr name="Freeform 8" id="8"/>
            <p:cNvSpPr/>
            <p:nvPr/>
          </p:nvSpPr>
          <p:spPr>
            <a:xfrm flipH="false" flipV="false" rot="0">
              <a:off x="722122" y="942975"/>
              <a:ext cx="14739240" cy="5377053"/>
            </a:xfrm>
            <a:custGeom>
              <a:avLst/>
              <a:gdLst/>
              <a:ahLst/>
              <a:cxnLst/>
              <a:rect r="r" b="b" t="t" l="l"/>
              <a:pathLst>
                <a:path h="5377053" w="14739240">
                  <a:moveTo>
                    <a:pt x="0" y="5377053"/>
                  </a:moveTo>
                  <a:lnTo>
                    <a:pt x="14739240" y="5377053"/>
                  </a:lnTo>
                  <a:lnTo>
                    <a:pt x="14739240" y="0"/>
                  </a:lnTo>
                  <a:lnTo>
                    <a:pt x="0" y="0"/>
                  </a:lnTo>
                  <a:close/>
                </a:path>
              </a:pathLst>
            </a:custGeom>
            <a:solidFill>
              <a:srgbClr val="000000">
                <a:alpha val="0"/>
              </a:srgbClr>
            </a:solidFill>
          </p:spPr>
        </p:sp>
        <p:sp>
          <p:nvSpPr>
            <p:cNvPr name="Freeform 9" id="9"/>
            <p:cNvSpPr/>
            <p:nvPr/>
          </p:nvSpPr>
          <p:spPr>
            <a:xfrm flipH="false" flipV="false" rot="0">
              <a:off x="63500" y="6046216"/>
              <a:ext cx="4114800" cy="547751"/>
            </a:xfrm>
            <a:custGeom>
              <a:avLst/>
              <a:gdLst/>
              <a:ahLst/>
              <a:cxnLst/>
              <a:rect r="r" b="b" t="t" l="l"/>
              <a:pathLst>
                <a:path h="547751" w="4114800">
                  <a:moveTo>
                    <a:pt x="0" y="547751"/>
                  </a:moveTo>
                  <a:lnTo>
                    <a:pt x="4114800" y="547751"/>
                  </a:lnTo>
                  <a:lnTo>
                    <a:pt x="4114800" y="0"/>
                  </a:lnTo>
                  <a:lnTo>
                    <a:pt x="0" y="0"/>
                  </a:lnTo>
                  <a:close/>
                </a:path>
              </a:pathLst>
            </a:custGeom>
            <a:solidFill>
              <a:srgbClr val="000000">
                <a:alpha val="0"/>
              </a:srgbClr>
            </a:solidFill>
          </p:spPr>
        </p:sp>
        <p:sp>
          <p:nvSpPr>
            <p:cNvPr name="Freeform 10" id="10"/>
            <p:cNvSpPr/>
            <p:nvPr/>
          </p:nvSpPr>
          <p:spPr>
            <a:xfrm flipH="false" flipV="false" rot="0">
              <a:off x="11722100" y="6046216"/>
              <a:ext cx="4114800" cy="547751"/>
            </a:xfrm>
            <a:custGeom>
              <a:avLst/>
              <a:gdLst/>
              <a:ahLst/>
              <a:cxnLst/>
              <a:rect r="r" b="b" t="t" l="l"/>
              <a:pathLst>
                <a:path h="547751" w="4114800">
                  <a:moveTo>
                    <a:pt x="0" y="547751"/>
                  </a:moveTo>
                  <a:lnTo>
                    <a:pt x="4114800" y="547751"/>
                  </a:lnTo>
                  <a:lnTo>
                    <a:pt x="4114800" y="0"/>
                  </a:lnTo>
                  <a:lnTo>
                    <a:pt x="0" y="0"/>
                  </a:lnTo>
                  <a:close/>
                </a:path>
              </a:pathLst>
            </a:custGeom>
            <a:solidFill>
              <a:srgbClr val="000000">
                <a:alpha val="0"/>
              </a:srgbClr>
            </a:solidFill>
          </p:spPr>
        </p:sp>
      </p:grpSp>
      <p:sp>
        <p:nvSpPr>
          <p:cNvPr name="TextBox 11" id="11"/>
          <p:cNvSpPr txBox="true"/>
          <p:nvPr/>
        </p:nvSpPr>
        <p:spPr>
          <a:xfrm rot="0">
            <a:off x="356877" y="5095875"/>
            <a:ext cx="17931123" cy="2277257"/>
          </a:xfrm>
          <a:prstGeom prst="rect">
            <a:avLst/>
          </a:prstGeom>
        </p:spPr>
        <p:txBody>
          <a:bodyPr anchor="t" rtlCol="false" tIns="0" lIns="0" bIns="0" rIns="0">
            <a:spAutoFit/>
          </a:bodyPr>
          <a:lstStyle/>
          <a:p>
            <a:pPr algn="ctr">
              <a:lnSpc>
                <a:spcPts val="5266"/>
              </a:lnSpc>
            </a:pPr>
            <a:r>
              <a:rPr lang="en-US" b="true" sz="4899">
                <a:solidFill>
                  <a:srgbClr val="000000"/>
                </a:solidFill>
                <a:latin typeface="Calibri (MS) Bold"/>
                <a:ea typeface="Calibri (MS) Bold"/>
                <a:cs typeface="Calibri (MS) Bold"/>
                <a:sym typeface="Calibri (MS) Bold"/>
              </a:rPr>
              <a:t>Course name /Course code: Project with Design Thinking(Product /Software Development Life Cycle)/ U23CS651</a:t>
            </a:r>
          </a:p>
          <a:p>
            <a:pPr algn="ctr">
              <a:lnSpc>
                <a:spcPts val="6449"/>
              </a:lnSpc>
            </a:pPr>
            <a:r>
              <a:rPr lang="en-US" b="true" sz="5999">
                <a:solidFill>
                  <a:srgbClr val="4E18E8"/>
                </a:solidFill>
                <a:latin typeface="Times New Roman Bold"/>
                <a:ea typeface="Times New Roman Bold"/>
                <a:cs typeface="Times New Roman Bold"/>
                <a:sym typeface="Times New Roman Bold"/>
              </a:rPr>
              <a:t>Title of the project : RESQTAIL</a:t>
            </a:r>
          </a:p>
        </p:txBody>
      </p:sp>
      <p:sp>
        <p:nvSpPr>
          <p:cNvPr name="TextBox 12" id="12"/>
          <p:cNvSpPr txBox="true"/>
          <p:nvPr/>
        </p:nvSpPr>
        <p:spPr>
          <a:xfrm rot="0">
            <a:off x="3978002" y="3505686"/>
            <a:ext cx="9846050" cy="659130"/>
          </a:xfrm>
          <a:prstGeom prst="rect">
            <a:avLst/>
          </a:prstGeom>
        </p:spPr>
        <p:txBody>
          <a:bodyPr anchor="t" rtlCol="false" tIns="0" lIns="0" bIns="0" rIns="0">
            <a:spAutoFit/>
          </a:bodyPr>
          <a:lstStyle/>
          <a:p>
            <a:pPr algn="l">
              <a:lnSpc>
                <a:spcPts val="5040"/>
              </a:lnSpc>
            </a:pPr>
            <a:r>
              <a:rPr lang="en-US" b="true" sz="3600">
                <a:solidFill>
                  <a:srgbClr val="C00000"/>
                </a:solidFill>
                <a:latin typeface="Calibri (MS) Bold"/>
                <a:ea typeface="Calibri (MS) Bold"/>
                <a:cs typeface="Calibri (MS) Bold"/>
                <a:sym typeface="Calibri (MS) Bold"/>
              </a:rPr>
              <a:t>Department of Computer Science And Engineering</a:t>
            </a:r>
          </a:p>
        </p:txBody>
      </p:sp>
      <p:sp>
        <p:nvSpPr>
          <p:cNvPr name="TextBox 13" id="13"/>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
        <p:nvSpPr>
          <p:cNvPr name="TextBox 14" id="14"/>
          <p:cNvSpPr txBox="true"/>
          <p:nvPr/>
        </p:nvSpPr>
        <p:spPr>
          <a:xfrm rot="0">
            <a:off x="16914762" y="9617393"/>
            <a:ext cx="118177" cy="339090"/>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57300" y="547688"/>
            <a:ext cx="15773400" cy="1988344"/>
            <a:chOff x="0" y="0"/>
            <a:chExt cx="15773400" cy="1988350"/>
          </a:xfrm>
        </p:grpSpPr>
        <p:sp>
          <p:nvSpPr>
            <p:cNvPr name="Freeform 3" id="3"/>
            <p:cNvSpPr/>
            <p:nvPr/>
          </p:nvSpPr>
          <p:spPr>
            <a:xfrm flipH="false" flipV="false" rot="0">
              <a:off x="0" y="0"/>
              <a:ext cx="15773400" cy="1988312"/>
            </a:xfrm>
            <a:custGeom>
              <a:avLst/>
              <a:gdLst/>
              <a:ahLst/>
              <a:cxnLst/>
              <a:rect r="r" b="b" t="t" l="l"/>
              <a:pathLst>
                <a:path h="1988312" w="15773400">
                  <a:moveTo>
                    <a:pt x="0" y="1988312"/>
                  </a:moveTo>
                  <a:lnTo>
                    <a:pt x="15773400" y="1988312"/>
                  </a:lnTo>
                  <a:lnTo>
                    <a:pt x="15773400" y="0"/>
                  </a:lnTo>
                  <a:lnTo>
                    <a:pt x="0" y="0"/>
                  </a:lnTo>
                  <a:close/>
                </a:path>
              </a:pathLst>
            </a:custGeom>
            <a:solidFill>
              <a:srgbClr val="000000">
                <a:alpha val="0"/>
              </a:srgbClr>
            </a:solidFill>
          </p:spPr>
        </p:sp>
      </p:grpSp>
      <p:grpSp>
        <p:nvGrpSpPr>
          <p:cNvPr name="Group 4" id="4"/>
          <p:cNvGrpSpPr>
            <a:grpSpLocks noChangeAspect="true"/>
          </p:cNvGrpSpPr>
          <p:nvPr/>
        </p:nvGrpSpPr>
        <p:grpSpPr>
          <a:xfrm rot="0">
            <a:off x="12915900" y="9534525"/>
            <a:ext cx="4114800" cy="547688"/>
            <a:chOff x="0" y="0"/>
            <a:chExt cx="4114800" cy="547688"/>
          </a:xfrm>
        </p:grpSpPr>
        <p:sp>
          <p:nvSpPr>
            <p:cNvPr name="Freeform 5" id="5"/>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6" id="6"/>
          <p:cNvSpPr txBox="true"/>
          <p:nvPr/>
        </p:nvSpPr>
        <p:spPr>
          <a:xfrm rot="0">
            <a:off x="6917979" y="1011974"/>
            <a:ext cx="4541082" cy="891540"/>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CONCLUSION </a:t>
            </a:r>
          </a:p>
        </p:txBody>
      </p:sp>
      <p:sp>
        <p:nvSpPr>
          <p:cNvPr name="TextBox 7" id="7"/>
          <p:cNvSpPr txBox="true"/>
          <p:nvPr/>
        </p:nvSpPr>
        <p:spPr>
          <a:xfrm rot="0">
            <a:off x="16798976" y="9617392"/>
            <a:ext cx="236363"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10</a:t>
            </a:r>
          </a:p>
        </p:txBody>
      </p:sp>
      <p:sp>
        <p:nvSpPr>
          <p:cNvPr name="TextBox 8" id="8"/>
          <p:cNvSpPr txBox="true"/>
          <p:nvPr/>
        </p:nvSpPr>
        <p:spPr>
          <a:xfrm rot="0">
            <a:off x="2698719" y="2087552"/>
            <a:ext cx="13655745" cy="6581901"/>
          </a:xfrm>
          <a:prstGeom prst="rect">
            <a:avLst/>
          </a:prstGeom>
        </p:spPr>
        <p:txBody>
          <a:bodyPr anchor="t" rtlCol="false" tIns="0" lIns="0" bIns="0" rIns="0">
            <a:spAutoFit/>
          </a:bodyPr>
          <a:lstStyle/>
          <a:p>
            <a:pPr algn="just">
              <a:lnSpc>
                <a:spcPts val="4723"/>
              </a:lnSpc>
            </a:pPr>
            <a:r>
              <a:rPr lang="en-US" sz="3999" spc="39">
                <a:solidFill>
                  <a:srgbClr val="000000"/>
                </a:solidFill>
                <a:latin typeface="Times New Roman"/>
                <a:ea typeface="Times New Roman"/>
                <a:cs typeface="Times New Roman"/>
                <a:sym typeface="Times New Roman"/>
              </a:rPr>
              <a:t>R</a:t>
            </a:r>
            <a:r>
              <a:rPr lang="en-US" sz="3999" spc="39">
                <a:solidFill>
                  <a:srgbClr val="000000"/>
                </a:solidFill>
                <a:latin typeface="Times New Roman"/>
                <a:ea typeface="Times New Roman"/>
                <a:cs typeface="Times New Roman"/>
                <a:sym typeface="Times New Roman"/>
              </a:rPr>
              <a:t>esQtail aims to revolutionize pet safety by providing a software-based, intelligent rescue system that detects emergencies in real-time using behavioral patterns and location tracking.By eliminating the need for expensive hardware and relying on accessible mobile technology, ResQtail offers a cost-effective, efficient, and scalable solution for pet owners and rescue networks.This project not only enhances domestic animal welfare but also fills critical gaps in existing rescue systems through automation, AI integration, and real-time responsiveness.</a:t>
            </a:r>
          </a:p>
          <a:p>
            <a:pPr algn="just">
              <a:lnSpc>
                <a:spcPts val="4723"/>
              </a:lnSpc>
            </a:pPr>
          </a:p>
        </p:txBody>
      </p:sp>
      <p:sp>
        <p:nvSpPr>
          <p:cNvPr name="TextBox 9" id="9"/>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93802" y="-212484"/>
            <a:ext cx="15900397" cy="10174681"/>
          </a:xfrm>
          <a:custGeom>
            <a:avLst/>
            <a:gdLst/>
            <a:ahLst/>
            <a:cxnLst/>
            <a:rect r="r" b="b" t="t" l="l"/>
            <a:pathLst>
              <a:path h="10174681" w="15900397">
                <a:moveTo>
                  <a:pt x="0" y="0"/>
                </a:moveTo>
                <a:lnTo>
                  <a:pt x="15900396" y="0"/>
                </a:lnTo>
                <a:lnTo>
                  <a:pt x="15900396" y="10174681"/>
                </a:lnTo>
                <a:lnTo>
                  <a:pt x="0" y="1017468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6523277" y="256861"/>
            <a:ext cx="5318179" cy="891540"/>
          </a:xfrm>
          <a:prstGeom prst="rect">
            <a:avLst/>
          </a:prstGeom>
        </p:spPr>
        <p:txBody>
          <a:bodyPr anchor="t" rtlCol="false" tIns="0" lIns="0" bIns="0" rIns="0">
            <a:spAutoFit/>
          </a:bodyPr>
          <a:lstStyle/>
          <a:p>
            <a:pPr algn="l">
              <a:lnSpc>
                <a:spcPts val="6719"/>
              </a:lnSpc>
            </a:pPr>
            <a:r>
              <a:rPr lang="en-US" sz="4800">
                <a:solidFill>
                  <a:srgbClr val="7030A0"/>
                </a:solidFill>
                <a:latin typeface="Times New Roman"/>
                <a:ea typeface="Times New Roman"/>
                <a:cs typeface="Times New Roman"/>
                <a:sym typeface="Times New Roman"/>
              </a:rPr>
              <a:t>PENDING WORK</a:t>
            </a:r>
          </a:p>
        </p:txBody>
      </p:sp>
      <p:sp>
        <p:nvSpPr>
          <p:cNvPr name="TextBox 4" id="4"/>
          <p:cNvSpPr txBox="true"/>
          <p:nvPr/>
        </p:nvSpPr>
        <p:spPr>
          <a:xfrm rot="0">
            <a:off x="16798976" y="9617392"/>
            <a:ext cx="236363"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11</a:t>
            </a:r>
          </a:p>
        </p:txBody>
      </p:sp>
      <p:sp>
        <p:nvSpPr>
          <p:cNvPr name="TextBox 5" id="5"/>
          <p:cNvSpPr txBox="true"/>
          <p:nvPr/>
        </p:nvSpPr>
        <p:spPr>
          <a:xfrm rot="0">
            <a:off x="4317206" y="1824676"/>
            <a:ext cx="1806369" cy="460343"/>
          </a:xfrm>
          <a:prstGeom prst="rect">
            <a:avLst/>
          </a:prstGeom>
        </p:spPr>
        <p:txBody>
          <a:bodyPr anchor="t" rtlCol="false" tIns="0" lIns="0" bIns="0" rIns="0">
            <a:spAutoFit/>
          </a:bodyPr>
          <a:lstStyle/>
          <a:p>
            <a:pPr algn="l">
              <a:lnSpc>
                <a:spcPts val="3499"/>
              </a:lnSpc>
            </a:pPr>
            <a:r>
              <a:rPr lang="en-US" b="true" sz="2499">
                <a:solidFill>
                  <a:srgbClr val="FFFFFF"/>
                </a:solidFill>
                <a:latin typeface="Calibri (MS) Bold"/>
                <a:ea typeface="Calibri (MS) Bold"/>
                <a:cs typeface="Calibri (MS) Bold"/>
                <a:sym typeface="Calibri (MS) Bold"/>
              </a:rPr>
              <a:t>DESCRIPTION</a:t>
            </a:r>
          </a:p>
        </p:txBody>
      </p:sp>
      <p:sp>
        <p:nvSpPr>
          <p:cNvPr name="TextBox 6" id="6"/>
          <p:cNvSpPr txBox="true"/>
          <p:nvPr/>
        </p:nvSpPr>
        <p:spPr>
          <a:xfrm rot="0">
            <a:off x="8962244" y="3124381"/>
            <a:ext cx="1907229" cy="460343"/>
          </a:xfrm>
          <a:prstGeom prst="rect">
            <a:avLst/>
          </a:prstGeom>
        </p:spPr>
        <p:txBody>
          <a:bodyPr anchor="t" rtlCol="false" tIns="0" lIns="0" bIns="0" rIns="0">
            <a:spAutoFit/>
          </a:bodyPr>
          <a:lstStyle/>
          <a:p>
            <a:pPr algn="l">
              <a:lnSpc>
                <a:spcPts val="3499"/>
              </a:lnSpc>
            </a:pPr>
            <a:r>
              <a:rPr lang="en-US" sz="2499">
                <a:solidFill>
                  <a:srgbClr val="000000"/>
                </a:solidFill>
                <a:latin typeface="Calibri (MS)"/>
                <a:ea typeface="Calibri (MS)"/>
                <a:cs typeface="Calibri (MS)"/>
                <a:sym typeface="Calibri (MS)"/>
              </a:rPr>
              <a:t>February 2025</a:t>
            </a:r>
          </a:p>
        </p:txBody>
      </p:sp>
      <p:sp>
        <p:nvSpPr>
          <p:cNvPr name="TextBox 7" id="7"/>
          <p:cNvSpPr txBox="true"/>
          <p:nvPr/>
        </p:nvSpPr>
        <p:spPr>
          <a:xfrm rot="0">
            <a:off x="8525142" y="2005651"/>
            <a:ext cx="2798788" cy="460343"/>
          </a:xfrm>
          <a:prstGeom prst="rect">
            <a:avLst/>
          </a:prstGeom>
        </p:spPr>
        <p:txBody>
          <a:bodyPr anchor="t" rtlCol="false" tIns="0" lIns="0" bIns="0" rIns="0">
            <a:spAutoFit/>
          </a:bodyPr>
          <a:lstStyle/>
          <a:p>
            <a:pPr algn="l">
              <a:lnSpc>
                <a:spcPts val="3499"/>
              </a:lnSpc>
            </a:pPr>
            <a:r>
              <a:rPr lang="en-US" b="true" sz="2499">
                <a:solidFill>
                  <a:srgbClr val="FFFFFF"/>
                </a:solidFill>
                <a:latin typeface="Calibri (MS) Bold"/>
                <a:ea typeface="Calibri (MS) Bold"/>
                <a:cs typeface="Calibri (MS) Bold"/>
                <a:sym typeface="Calibri (MS) Bold"/>
              </a:rPr>
              <a:t>EXPECTED DUE DATE</a:t>
            </a:r>
          </a:p>
        </p:txBody>
      </p:sp>
      <p:sp>
        <p:nvSpPr>
          <p:cNvPr name="TextBox 8" id="8"/>
          <p:cNvSpPr txBox="true"/>
          <p:nvPr/>
        </p:nvSpPr>
        <p:spPr>
          <a:xfrm rot="0">
            <a:off x="12332570" y="2005651"/>
            <a:ext cx="3071679" cy="460343"/>
          </a:xfrm>
          <a:prstGeom prst="rect">
            <a:avLst/>
          </a:prstGeom>
        </p:spPr>
        <p:txBody>
          <a:bodyPr anchor="t" rtlCol="false" tIns="0" lIns="0" bIns="0" rIns="0">
            <a:spAutoFit/>
          </a:bodyPr>
          <a:lstStyle/>
          <a:p>
            <a:pPr algn="l">
              <a:lnSpc>
                <a:spcPts val="3499"/>
              </a:lnSpc>
            </a:pPr>
            <a:r>
              <a:rPr lang="en-US" b="true" sz="2499">
                <a:solidFill>
                  <a:srgbClr val="FFFFFF"/>
                </a:solidFill>
                <a:latin typeface="Calibri (MS) Bold"/>
                <a:ea typeface="Calibri (MS) Bold"/>
                <a:cs typeface="Calibri (MS) Bold"/>
                <a:sym typeface="Calibri (MS) Bold"/>
              </a:rPr>
              <a:t>REASON FOR PENDING</a:t>
            </a:r>
          </a:p>
        </p:txBody>
      </p:sp>
      <p:sp>
        <p:nvSpPr>
          <p:cNvPr name="TextBox 9" id="9"/>
          <p:cNvSpPr txBox="true"/>
          <p:nvPr/>
        </p:nvSpPr>
        <p:spPr>
          <a:xfrm rot="0">
            <a:off x="3658943" y="2898162"/>
            <a:ext cx="3149470" cy="698240"/>
          </a:xfrm>
          <a:prstGeom prst="rect">
            <a:avLst/>
          </a:prstGeom>
        </p:spPr>
        <p:txBody>
          <a:bodyPr anchor="t" rtlCol="false" tIns="0" lIns="0" bIns="0" rIns="0">
            <a:spAutoFit/>
          </a:bodyPr>
          <a:lstStyle/>
          <a:p>
            <a:pPr algn="l">
              <a:lnSpc>
                <a:spcPts val="6249"/>
              </a:lnSpc>
            </a:pPr>
            <a:r>
              <a:rPr lang="en-US" sz="2499">
                <a:solidFill>
                  <a:srgbClr val="000000"/>
                </a:solidFill>
                <a:latin typeface="Arimo"/>
                <a:ea typeface="Arimo"/>
                <a:cs typeface="Arimo"/>
                <a:sym typeface="Arimo"/>
              </a:rPr>
              <a:t>Requirement Analysis</a:t>
            </a:r>
          </a:p>
        </p:txBody>
      </p:sp>
      <p:sp>
        <p:nvSpPr>
          <p:cNvPr name="TextBox 10" id="10"/>
          <p:cNvSpPr txBox="true"/>
          <p:nvPr/>
        </p:nvSpPr>
        <p:spPr>
          <a:xfrm rot="0">
            <a:off x="2806717" y="4266305"/>
            <a:ext cx="4883411" cy="701716"/>
          </a:xfrm>
          <a:prstGeom prst="rect">
            <a:avLst/>
          </a:prstGeom>
        </p:spPr>
        <p:txBody>
          <a:bodyPr anchor="t" rtlCol="false" tIns="0" lIns="0" bIns="0" rIns="0">
            <a:spAutoFit/>
          </a:bodyPr>
          <a:lstStyle/>
          <a:p>
            <a:pPr algn="ctr">
              <a:lnSpc>
                <a:spcPts val="6249"/>
              </a:lnSpc>
            </a:pPr>
            <a:r>
              <a:rPr lang="en-US" sz="2499">
                <a:solidFill>
                  <a:srgbClr val="000000"/>
                </a:solidFill>
                <a:latin typeface="Arimo"/>
                <a:ea typeface="Arimo"/>
                <a:cs typeface="Arimo"/>
                <a:sym typeface="Arimo"/>
              </a:rPr>
              <a:t>System design &amp; AI Chatbot</a:t>
            </a:r>
          </a:p>
        </p:txBody>
      </p:sp>
      <p:sp>
        <p:nvSpPr>
          <p:cNvPr name="TextBox 11" id="11"/>
          <p:cNvSpPr txBox="true"/>
          <p:nvPr/>
        </p:nvSpPr>
        <p:spPr>
          <a:xfrm rot="0">
            <a:off x="3111998" y="8787632"/>
            <a:ext cx="4265219"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Final deployment &amp; user trials</a:t>
            </a:r>
          </a:p>
        </p:txBody>
      </p:sp>
      <p:sp>
        <p:nvSpPr>
          <p:cNvPr name="TextBox 12" id="12"/>
          <p:cNvSpPr txBox="true"/>
          <p:nvPr/>
        </p:nvSpPr>
        <p:spPr>
          <a:xfrm rot="0">
            <a:off x="3111703" y="7216007"/>
            <a:ext cx="4265847" cy="869690"/>
          </a:xfrm>
          <a:prstGeom prst="rect">
            <a:avLst/>
          </a:prstGeom>
        </p:spPr>
        <p:txBody>
          <a:bodyPr anchor="t" rtlCol="false" tIns="0" lIns="0" bIns="0" rIns="0">
            <a:spAutoFit/>
          </a:bodyPr>
          <a:lstStyle/>
          <a:p>
            <a:pPr algn="ctr">
              <a:lnSpc>
                <a:spcPts val="3449"/>
              </a:lnSpc>
            </a:pPr>
            <a:r>
              <a:rPr lang="en-US" sz="2499">
                <a:solidFill>
                  <a:srgbClr val="000000"/>
                </a:solidFill>
                <a:latin typeface="Arimo"/>
                <a:ea typeface="Arimo"/>
                <a:cs typeface="Arimo"/>
                <a:sym typeface="Arimo"/>
              </a:rPr>
              <a:t>Testing, debugging &amp; security enhancements</a:t>
            </a:r>
          </a:p>
        </p:txBody>
      </p:sp>
      <p:sp>
        <p:nvSpPr>
          <p:cNvPr name="TextBox 13" id="13"/>
          <p:cNvSpPr txBox="true"/>
          <p:nvPr/>
        </p:nvSpPr>
        <p:spPr>
          <a:xfrm rot="0">
            <a:off x="2917631" y="5644382"/>
            <a:ext cx="4661583" cy="1285881"/>
          </a:xfrm>
          <a:prstGeom prst="rect">
            <a:avLst/>
          </a:prstGeom>
        </p:spPr>
        <p:txBody>
          <a:bodyPr anchor="t" rtlCol="false" tIns="0" lIns="0" bIns="0" rIns="0">
            <a:spAutoFit/>
          </a:bodyPr>
          <a:lstStyle/>
          <a:p>
            <a:pPr algn="ctr">
              <a:lnSpc>
                <a:spcPts val="3449"/>
              </a:lnSpc>
            </a:pPr>
            <a:r>
              <a:rPr lang="en-US" sz="2499">
                <a:solidFill>
                  <a:srgbClr val="000000"/>
                </a:solidFill>
                <a:latin typeface="Arimo"/>
                <a:ea typeface="Arimo"/>
                <a:cs typeface="Arimo"/>
                <a:sym typeface="Arimo"/>
              </a:rPr>
              <a:t>Integration of GPS tracking &amp; live location</a:t>
            </a:r>
          </a:p>
          <a:p>
            <a:pPr algn="ctr">
              <a:lnSpc>
                <a:spcPts val="3449"/>
              </a:lnSpc>
            </a:pPr>
            <a:r>
              <a:rPr lang="en-US" sz="2499">
                <a:solidFill>
                  <a:srgbClr val="000000"/>
                </a:solidFill>
                <a:latin typeface="Arimo"/>
                <a:ea typeface="Arimo"/>
                <a:cs typeface="Arimo"/>
                <a:sym typeface="Arimo"/>
              </a:rPr>
              <a:t> </a:t>
            </a:r>
          </a:p>
        </p:txBody>
      </p:sp>
      <p:sp>
        <p:nvSpPr>
          <p:cNvPr name="TextBox 14" id="14"/>
          <p:cNvSpPr txBox="true"/>
          <p:nvPr/>
        </p:nvSpPr>
        <p:spPr>
          <a:xfrm rot="0">
            <a:off x="9200074" y="8787632"/>
            <a:ext cx="1422006"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May 2025</a:t>
            </a:r>
          </a:p>
        </p:txBody>
      </p:sp>
      <p:sp>
        <p:nvSpPr>
          <p:cNvPr name="TextBox 15" id="15"/>
          <p:cNvSpPr txBox="true"/>
          <p:nvPr/>
        </p:nvSpPr>
        <p:spPr>
          <a:xfrm rot="0">
            <a:off x="9182367" y="7435082"/>
            <a:ext cx="1458058"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April 2025</a:t>
            </a:r>
          </a:p>
        </p:txBody>
      </p:sp>
      <p:sp>
        <p:nvSpPr>
          <p:cNvPr name="TextBox 16" id="16"/>
          <p:cNvSpPr txBox="true"/>
          <p:nvPr/>
        </p:nvSpPr>
        <p:spPr>
          <a:xfrm rot="0">
            <a:off x="9058989" y="5863457"/>
            <a:ext cx="1709918"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March 2025</a:t>
            </a:r>
          </a:p>
        </p:txBody>
      </p:sp>
      <p:sp>
        <p:nvSpPr>
          <p:cNvPr name="TextBox 17" id="17"/>
          <p:cNvSpPr txBox="true"/>
          <p:nvPr/>
        </p:nvSpPr>
        <p:spPr>
          <a:xfrm rot="0">
            <a:off x="8864765" y="4291832"/>
            <a:ext cx="2105968"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February 2025</a:t>
            </a:r>
          </a:p>
        </p:txBody>
      </p:sp>
      <p:sp>
        <p:nvSpPr>
          <p:cNvPr name="TextBox 18" id="18"/>
          <p:cNvSpPr txBox="true"/>
          <p:nvPr/>
        </p:nvSpPr>
        <p:spPr>
          <a:xfrm rot="0">
            <a:off x="13785428" y="9006707"/>
            <a:ext cx="107833"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a:t>
            </a:r>
          </a:p>
        </p:txBody>
      </p:sp>
      <p:sp>
        <p:nvSpPr>
          <p:cNvPr name="TextBox 19" id="19"/>
          <p:cNvSpPr txBox="true"/>
          <p:nvPr/>
        </p:nvSpPr>
        <p:spPr>
          <a:xfrm rot="0">
            <a:off x="13070615" y="3164862"/>
            <a:ext cx="1565881"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Completed</a:t>
            </a:r>
          </a:p>
        </p:txBody>
      </p:sp>
      <p:sp>
        <p:nvSpPr>
          <p:cNvPr name="TextBox 20" id="20"/>
          <p:cNvSpPr txBox="true"/>
          <p:nvPr/>
        </p:nvSpPr>
        <p:spPr>
          <a:xfrm rot="0">
            <a:off x="13070615" y="4510907"/>
            <a:ext cx="1565881"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Completed</a:t>
            </a:r>
          </a:p>
        </p:txBody>
      </p:sp>
      <p:sp>
        <p:nvSpPr>
          <p:cNvPr name="TextBox 21" id="21"/>
          <p:cNvSpPr txBox="true"/>
          <p:nvPr/>
        </p:nvSpPr>
        <p:spPr>
          <a:xfrm rot="0">
            <a:off x="13070615" y="6082532"/>
            <a:ext cx="1565881"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Completed</a:t>
            </a:r>
          </a:p>
        </p:txBody>
      </p:sp>
      <p:sp>
        <p:nvSpPr>
          <p:cNvPr name="TextBox 22" id="22"/>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
        <p:nvSpPr>
          <p:cNvPr name="TextBox 23" id="23"/>
          <p:cNvSpPr txBox="true"/>
          <p:nvPr/>
        </p:nvSpPr>
        <p:spPr>
          <a:xfrm rot="0">
            <a:off x="13056403" y="7544619"/>
            <a:ext cx="1565881" cy="431540"/>
          </a:xfrm>
          <a:prstGeom prst="rect">
            <a:avLst/>
          </a:prstGeom>
        </p:spPr>
        <p:txBody>
          <a:bodyPr anchor="t" rtlCol="false" tIns="0" lIns="0" bIns="0" rIns="0">
            <a:spAutoFit/>
          </a:bodyPr>
          <a:lstStyle/>
          <a:p>
            <a:pPr algn="l">
              <a:lnSpc>
                <a:spcPts val="3499"/>
              </a:lnSpc>
            </a:pPr>
            <a:r>
              <a:rPr lang="en-US" sz="2499">
                <a:solidFill>
                  <a:srgbClr val="000000"/>
                </a:solidFill>
                <a:latin typeface="Arimo"/>
                <a:ea typeface="Arimo"/>
                <a:cs typeface="Arimo"/>
                <a:sym typeface="Arimo"/>
              </a:rPr>
              <a:t>Completed</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57300" y="9534525"/>
            <a:ext cx="4114800" cy="547688"/>
            <a:chOff x="0" y="0"/>
            <a:chExt cx="4114800" cy="547688"/>
          </a:xfrm>
        </p:grpSpPr>
        <p:sp>
          <p:nvSpPr>
            <p:cNvPr name="Freeform 3" id="3"/>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grpSp>
        <p:nvGrpSpPr>
          <p:cNvPr name="Group 4" id="4"/>
          <p:cNvGrpSpPr>
            <a:grpSpLocks noChangeAspect="true"/>
          </p:cNvGrpSpPr>
          <p:nvPr/>
        </p:nvGrpSpPr>
        <p:grpSpPr>
          <a:xfrm rot="0">
            <a:off x="1257300" y="2738438"/>
            <a:ext cx="15773400" cy="6527006"/>
            <a:chOff x="0" y="0"/>
            <a:chExt cx="15773400" cy="6527013"/>
          </a:xfrm>
        </p:grpSpPr>
        <p:sp>
          <p:nvSpPr>
            <p:cNvPr name="Freeform 5" id="5"/>
            <p:cNvSpPr/>
            <p:nvPr/>
          </p:nvSpPr>
          <p:spPr>
            <a:xfrm flipH="false" flipV="false" rot="0">
              <a:off x="0" y="0"/>
              <a:ext cx="15773400" cy="6527038"/>
            </a:xfrm>
            <a:custGeom>
              <a:avLst/>
              <a:gdLst/>
              <a:ahLst/>
              <a:cxnLst/>
              <a:rect r="r" b="b" t="t" l="l"/>
              <a:pathLst>
                <a:path h="6527038" w="15773400">
                  <a:moveTo>
                    <a:pt x="0" y="6527038"/>
                  </a:moveTo>
                  <a:lnTo>
                    <a:pt x="15773400" y="6527038"/>
                  </a:lnTo>
                  <a:lnTo>
                    <a:pt x="15773400" y="0"/>
                  </a:lnTo>
                  <a:lnTo>
                    <a:pt x="0" y="0"/>
                  </a:lnTo>
                  <a:close/>
                </a:path>
              </a:pathLst>
            </a:custGeom>
            <a:solidFill>
              <a:srgbClr val="000000">
                <a:alpha val="0"/>
              </a:srgbClr>
            </a:solidFill>
          </p:spPr>
        </p:sp>
      </p:grpSp>
      <p:grpSp>
        <p:nvGrpSpPr>
          <p:cNvPr name="Group 6" id="6"/>
          <p:cNvGrpSpPr>
            <a:grpSpLocks noChangeAspect="true"/>
          </p:cNvGrpSpPr>
          <p:nvPr/>
        </p:nvGrpSpPr>
        <p:grpSpPr>
          <a:xfrm rot="0">
            <a:off x="12915900" y="9534525"/>
            <a:ext cx="4114800" cy="547688"/>
            <a:chOff x="0" y="0"/>
            <a:chExt cx="4114800" cy="547688"/>
          </a:xfrm>
        </p:grpSpPr>
        <p:sp>
          <p:nvSpPr>
            <p:cNvPr name="Freeform 7" id="7"/>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8" id="8"/>
          <p:cNvSpPr txBox="true"/>
          <p:nvPr/>
        </p:nvSpPr>
        <p:spPr>
          <a:xfrm rot="0">
            <a:off x="5207346" y="3780396"/>
            <a:ext cx="8030670" cy="1826895"/>
          </a:xfrm>
          <a:prstGeom prst="rect">
            <a:avLst/>
          </a:prstGeom>
        </p:spPr>
        <p:txBody>
          <a:bodyPr anchor="t" rtlCol="false" tIns="0" lIns="0" bIns="0" rIns="0">
            <a:spAutoFit/>
          </a:bodyPr>
          <a:lstStyle/>
          <a:p>
            <a:pPr algn="l">
              <a:lnSpc>
                <a:spcPts val="13860"/>
              </a:lnSpc>
            </a:pPr>
            <a:r>
              <a:rPr lang="en-US" b="true" sz="9900">
                <a:solidFill>
                  <a:srgbClr val="6C3EEC"/>
                </a:solidFill>
                <a:latin typeface="Times New Roman Bold"/>
                <a:ea typeface="Times New Roman Bold"/>
                <a:cs typeface="Times New Roman Bold"/>
                <a:sym typeface="Times New Roman Bold"/>
              </a:rPr>
              <a:t>THANK YOU</a:t>
            </a:r>
          </a:p>
        </p:txBody>
      </p:sp>
      <p:sp>
        <p:nvSpPr>
          <p:cNvPr name="TextBox 9" id="9"/>
          <p:cNvSpPr txBox="true"/>
          <p:nvPr/>
        </p:nvSpPr>
        <p:spPr>
          <a:xfrm rot="0">
            <a:off x="16798976" y="9617392"/>
            <a:ext cx="236363"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12</a:t>
            </a:r>
          </a:p>
        </p:txBody>
      </p:sp>
      <p:sp>
        <p:nvSpPr>
          <p:cNvPr name="TextBox 10" id="10"/>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2125456" y="205388"/>
            <a:ext cx="13925274" cy="2828925"/>
          </a:xfrm>
          <a:custGeom>
            <a:avLst/>
            <a:gdLst/>
            <a:ahLst/>
            <a:cxnLst/>
            <a:rect r="r" b="b" t="t" l="l"/>
            <a:pathLst>
              <a:path h="2828925" w="13925274">
                <a:moveTo>
                  <a:pt x="0" y="0"/>
                </a:moveTo>
                <a:lnTo>
                  <a:pt x="13925274" y="0"/>
                </a:lnTo>
                <a:lnTo>
                  <a:pt x="13925274" y="2828925"/>
                </a:lnTo>
                <a:lnTo>
                  <a:pt x="0" y="2828925"/>
                </a:lnTo>
                <a:lnTo>
                  <a:pt x="0" y="0"/>
                </a:lnTo>
                <a:close/>
              </a:path>
            </a:pathLst>
          </a:custGeom>
          <a:blipFill>
            <a:blip r:embed="rId2"/>
            <a:stretch>
              <a:fillRect l="-754" t="-130" r="0" b="-2563"/>
            </a:stretch>
          </a:blipFill>
        </p:spPr>
      </p:sp>
      <p:grpSp>
        <p:nvGrpSpPr>
          <p:cNvPr name="Group 3" id="3"/>
          <p:cNvGrpSpPr>
            <a:grpSpLocks noChangeAspect="true"/>
          </p:cNvGrpSpPr>
          <p:nvPr/>
        </p:nvGrpSpPr>
        <p:grpSpPr>
          <a:xfrm rot="0">
            <a:off x="2125456" y="205388"/>
            <a:ext cx="13928750" cy="2827772"/>
            <a:chOff x="0" y="0"/>
            <a:chExt cx="13928750" cy="2827769"/>
          </a:xfrm>
        </p:grpSpPr>
        <p:sp>
          <p:nvSpPr>
            <p:cNvPr name="Freeform 4" id="4"/>
            <p:cNvSpPr/>
            <p:nvPr/>
          </p:nvSpPr>
          <p:spPr>
            <a:xfrm flipH="false" flipV="false" rot="0">
              <a:off x="0" y="0"/>
              <a:ext cx="13928725" cy="2827782"/>
            </a:xfrm>
            <a:custGeom>
              <a:avLst/>
              <a:gdLst/>
              <a:ahLst/>
              <a:cxnLst/>
              <a:rect r="r" b="b" t="t" l="l"/>
              <a:pathLst>
                <a:path h="2827782" w="13928725">
                  <a:moveTo>
                    <a:pt x="0" y="2827782"/>
                  </a:moveTo>
                  <a:lnTo>
                    <a:pt x="13928725" y="2827782"/>
                  </a:lnTo>
                  <a:lnTo>
                    <a:pt x="13928725" y="0"/>
                  </a:lnTo>
                  <a:lnTo>
                    <a:pt x="0" y="0"/>
                  </a:lnTo>
                  <a:close/>
                </a:path>
              </a:pathLst>
            </a:custGeom>
            <a:solidFill>
              <a:srgbClr val="000000">
                <a:alpha val="0"/>
              </a:srgbClr>
            </a:solidFill>
          </p:spPr>
        </p:sp>
      </p:grpSp>
      <p:sp>
        <p:nvSpPr>
          <p:cNvPr name="Freeform 5" id="5"/>
          <p:cNvSpPr/>
          <p:nvPr/>
        </p:nvSpPr>
        <p:spPr>
          <a:xfrm flipH="false" flipV="false" rot="0">
            <a:off x="1193797" y="3251397"/>
            <a:ext cx="15900397" cy="6894319"/>
          </a:xfrm>
          <a:custGeom>
            <a:avLst/>
            <a:gdLst/>
            <a:ahLst/>
            <a:cxnLst/>
            <a:rect r="r" b="b" t="t" l="l"/>
            <a:pathLst>
              <a:path h="6894319" w="15900397">
                <a:moveTo>
                  <a:pt x="0" y="0"/>
                </a:moveTo>
                <a:lnTo>
                  <a:pt x="15900397" y="0"/>
                </a:lnTo>
                <a:lnTo>
                  <a:pt x="15900397" y="6894319"/>
                </a:lnTo>
                <a:lnTo>
                  <a:pt x="0" y="689431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6" id="6"/>
          <p:cNvSpPr txBox="true"/>
          <p:nvPr/>
        </p:nvSpPr>
        <p:spPr>
          <a:xfrm rot="0">
            <a:off x="16914762" y="9617393"/>
            <a:ext cx="118177" cy="339090"/>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2</a:t>
            </a:r>
          </a:p>
        </p:txBody>
      </p:sp>
      <p:sp>
        <p:nvSpPr>
          <p:cNvPr name="TextBox 7" id="7"/>
          <p:cNvSpPr txBox="true"/>
          <p:nvPr/>
        </p:nvSpPr>
        <p:spPr>
          <a:xfrm rot="0">
            <a:off x="2698328" y="8214131"/>
            <a:ext cx="2284971" cy="499110"/>
          </a:xfrm>
          <a:prstGeom prst="rect">
            <a:avLst/>
          </a:prstGeom>
        </p:spPr>
        <p:txBody>
          <a:bodyPr anchor="t" rtlCol="false" tIns="0" lIns="0" bIns="0" rIns="0">
            <a:spAutoFit/>
          </a:bodyPr>
          <a:lstStyle/>
          <a:p>
            <a:pPr algn="l">
              <a:lnSpc>
                <a:spcPts val="3779"/>
              </a:lnSpc>
            </a:pPr>
            <a:r>
              <a:rPr lang="en-US" b="true" sz="2700">
                <a:solidFill>
                  <a:srgbClr val="4E18E8"/>
                </a:solidFill>
                <a:latin typeface="Times New Roman Bold"/>
                <a:ea typeface="Times New Roman Bold"/>
                <a:cs typeface="Times New Roman Bold"/>
                <a:sym typeface="Times New Roman Bold"/>
              </a:rPr>
              <a:t>Team Members</a:t>
            </a:r>
          </a:p>
        </p:txBody>
      </p:sp>
      <p:sp>
        <p:nvSpPr>
          <p:cNvPr name="TextBox 8" id="8"/>
          <p:cNvSpPr txBox="true"/>
          <p:nvPr/>
        </p:nvSpPr>
        <p:spPr>
          <a:xfrm rot="0">
            <a:off x="2698328" y="3194456"/>
            <a:ext cx="5257209" cy="4194810"/>
          </a:xfrm>
          <a:prstGeom prst="rect">
            <a:avLst/>
          </a:prstGeom>
        </p:spPr>
        <p:txBody>
          <a:bodyPr anchor="t" rtlCol="false" tIns="0" lIns="0" bIns="0" rIns="0">
            <a:spAutoFit/>
          </a:bodyPr>
          <a:lstStyle/>
          <a:p>
            <a:pPr algn="l">
              <a:lnSpc>
                <a:spcPts val="5551"/>
              </a:lnSpc>
            </a:pPr>
            <a:r>
              <a:rPr lang="en-US" b="true" sz="2700">
                <a:solidFill>
                  <a:srgbClr val="4E18E8"/>
                </a:solidFill>
                <a:latin typeface="Times New Roman Bold"/>
                <a:ea typeface="Times New Roman Bold"/>
                <a:cs typeface="Times New Roman Bold"/>
                <a:sym typeface="Times New Roman Bold"/>
              </a:rPr>
              <a:t>Class / Section / Semester Batch Project Review Date Project Guide with Designation Name of the Industry ( if applicable)</a:t>
            </a:r>
          </a:p>
        </p:txBody>
      </p:sp>
      <p:sp>
        <p:nvSpPr>
          <p:cNvPr name="TextBox 9" id="9"/>
          <p:cNvSpPr txBox="true"/>
          <p:nvPr/>
        </p:nvSpPr>
        <p:spPr>
          <a:xfrm rot="0">
            <a:off x="8562880" y="3194456"/>
            <a:ext cx="94783" cy="2080260"/>
          </a:xfrm>
          <a:prstGeom prst="rect">
            <a:avLst/>
          </a:prstGeom>
        </p:spPr>
        <p:txBody>
          <a:bodyPr anchor="t" rtlCol="false" tIns="0" lIns="0" bIns="0" rIns="0">
            <a:spAutoFit/>
          </a:bodyPr>
          <a:lstStyle/>
          <a:p>
            <a:pPr algn="just">
              <a:lnSpc>
                <a:spcPts val="5518"/>
              </a:lnSpc>
            </a:pPr>
            <a:r>
              <a:rPr lang="en-US" b="true" sz="2700">
                <a:solidFill>
                  <a:srgbClr val="4E18E8"/>
                </a:solidFill>
                <a:latin typeface="Times New Roman Bold"/>
                <a:ea typeface="Times New Roman Bold"/>
                <a:cs typeface="Times New Roman Bold"/>
                <a:sym typeface="Times New Roman Bold"/>
              </a:rPr>
              <a:t>: : :</a:t>
            </a:r>
          </a:p>
        </p:txBody>
      </p:sp>
      <p:sp>
        <p:nvSpPr>
          <p:cNvPr name="TextBox 10" id="10"/>
          <p:cNvSpPr txBox="true"/>
          <p:nvPr/>
        </p:nvSpPr>
        <p:spPr>
          <a:xfrm rot="0">
            <a:off x="8996696" y="3194456"/>
            <a:ext cx="2256292" cy="2072792"/>
          </a:xfrm>
          <a:prstGeom prst="rect">
            <a:avLst/>
          </a:prstGeom>
        </p:spPr>
        <p:txBody>
          <a:bodyPr anchor="t" rtlCol="false" tIns="0" lIns="0" bIns="0" rIns="0">
            <a:spAutoFit/>
          </a:bodyPr>
          <a:lstStyle/>
          <a:p>
            <a:pPr algn="l">
              <a:lnSpc>
                <a:spcPts val="5518"/>
              </a:lnSpc>
            </a:pPr>
            <a:r>
              <a:rPr lang="en-US" b="true" sz="2700">
                <a:solidFill>
                  <a:srgbClr val="4E18E8"/>
                </a:solidFill>
                <a:latin typeface="Times New Roman Bold"/>
                <a:ea typeface="Times New Roman Bold"/>
                <a:cs typeface="Times New Roman Bold"/>
                <a:sym typeface="Times New Roman Bold"/>
              </a:rPr>
              <a:t>II / CSE B / IV 2023 - 2027  Third Review</a:t>
            </a:r>
          </a:p>
        </p:txBody>
      </p:sp>
      <p:sp>
        <p:nvSpPr>
          <p:cNvPr name="TextBox 11" id="11"/>
          <p:cNvSpPr txBox="true"/>
          <p:nvPr/>
        </p:nvSpPr>
        <p:spPr>
          <a:xfrm rot="0">
            <a:off x="8562880" y="5303215"/>
            <a:ext cx="2037417" cy="682142"/>
          </a:xfrm>
          <a:prstGeom prst="rect">
            <a:avLst/>
          </a:prstGeom>
        </p:spPr>
        <p:txBody>
          <a:bodyPr anchor="t" rtlCol="false" tIns="0" lIns="0" bIns="0" rIns="0">
            <a:spAutoFit/>
          </a:bodyPr>
          <a:lstStyle/>
          <a:p>
            <a:pPr algn="l">
              <a:lnSpc>
                <a:spcPts val="5518"/>
              </a:lnSpc>
            </a:pPr>
            <a:r>
              <a:rPr lang="en-US" b="true" sz="2700">
                <a:solidFill>
                  <a:srgbClr val="4E18E8"/>
                </a:solidFill>
                <a:latin typeface="Times New Roman Bold"/>
                <a:ea typeface="Times New Roman Bold"/>
                <a:cs typeface="Times New Roman Bold"/>
                <a:sym typeface="Times New Roman Bold"/>
              </a:rPr>
              <a:t>:</a:t>
            </a:r>
            <a:r>
              <a:rPr lang="en-US" b="true" sz="2700">
                <a:solidFill>
                  <a:srgbClr val="000000"/>
                </a:solidFill>
                <a:latin typeface="Times New Roman Bold"/>
                <a:ea typeface="Times New Roman Bold"/>
                <a:cs typeface="Times New Roman Bold"/>
                <a:sym typeface="Times New Roman Bold"/>
              </a:rPr>
              <a:t>    </a:t>
            </a:r>
            <a:r>
              <a:rPr lang="en-US" b="true" sz="2700">
                <a:solidFill>
                  <a:srgbClr val="4E18E8"/>
                </a:solidFill>
                <a:latin typeface="Times New Roman Bold"/>
                <a:ea typeface="Times New Roman Bold"/>
                <a:cs typeface="Times New Roman Bold"/>
                <a:sym typeface="Times New Roman Bold"/>
              </a:rPr>
              <a:t>19/04/2025</a:t>
            </a:r>
          </a:p>
        </p:txBody>
      </p:sp>
      <p:sp>
        <p:nvSpPr>
          <p:cNvPr name="TextBox 12" id="12"/>
          <p:cNvSpPr txBox="true"/>
          <p:nvPr/>
        </p:nvSpPr>
        <p:spPr>
          <a:xfrm rot="0">
            <a:off x="8562880" y="6013856"/>
            <a:ext cx="94783" cy="1375410"/>
          </a:xfrm>
          <a:prstGeom prst="rect">
            <a:avLst/>
          </a:prstGeom>
        </p:spPr>
        <p:txBody>
          <a:bodyPr anchor="t" rtlCol="false" tIns="0" lIns="0" bIns="0" rIns="0">
            <a:spAutoFit/>
          </a:bodyPr>
          <a:lstStyle/>
          <a:p>
            <a:pPr algn="just">
              <a:lnSpc>
                <a:spcPts val="5518"/>
              </a:lnSpc>
            </a:pPr>
            <a:r>
              <a:rPr lang="en-US" b="true" sz="2700">
                <a:solidFill>
                  <a:srgbClr val="4E18E8"/>
                </a:solidFill>
                <a:latin typeface="Times New Roman Bold"/>
                <a:ea typeface="Times New Roman Bold"/>
                <a:cs typeface="Times New Roman Bold"/>
                <a:sym typeface="Times New Roman Bold"/>
              </a:rPr>
              <a:t>:</a:t>
            </a:r>
          </a:p>
          <a:p>
            <a:pPr algn="just">
              <a:lnSpc>
                <a:spcPts val="5850"/>
              </a:lnSpc>
            </a:pPr>
            <a:r>
              <a:rPr lang="en-US" b="true" sz="2700" spc="2160">
                <a:solidFill>
                  <a:srgbClr val="4E18E8"/>
                </a:solidFill>
                <a:latin typeface="Times New Roman Bold"/>
                <a:ea typeface="Times New Roman Bold"/>
                <a:cs typeface="Times New Roman Bold"/>
                <a:sym typeface="Times New Roman Bold"/>
              </a:rPr>
              <a:t>:</a:t>
            </a:r>
          </a:p>
        </p:txBody>
      </p:sp>
      <p:sp>
        <p:nvSpPr>
          <p:cNvPr name="TextBox 13" id="13"/>
          <p:cNvSpPr txBox="true"/>
          <p:nvPr/>
        </p:nvSpPr>
        <p:spPr>
          <a:xfrm rot="0">
            <a:off x="8996696" y="6013856"/>
            <a:ext cx="4186952" cy="3413912"/>
          </a:xfrm>
          <a:prstGeom prst="rect">
            <a:avLst/>
          </a:prstGeom>
        </p:spPr>
        <p:txBody>
          <a:bodyPr anchor="t" rtlCol="false" tIns="0" lIns="0" bIns="0" rIns="0">
            <a:spAutoFit/>
          </a:bodyPr>
          <a:lstStyle/>
          <a:p>
            <a:pPr algn="l">
              <a:lnSpc>
                <a:spcPts val="5518"/>
              </a:lnSpc>
            </a:pPr>
            <a:r>
              <a:rPr lang="en-US" b="true" sz="2700">
                <a:solidFill>
                  <a:srgbClr val="4E18E8"/>
                </a:solidFill>
                <a:latin typeface="Times New Roman Bold"/>
                <a:ea typeface="Times New Roman Bold"/>
                <a:cs typeface="Times New Roman Bold"/>
                <a:sym typeface="Times New Roman Bold"/>
              </a:rPr>
              <a:t>Mrs.J.Keerthika AP/CSE</a:t>
            </a:r>
          </a:p>
          <a:p>
            <a:pPr algn="l">
              <a:lnSpc>
                <a:spcPts val="5850"/>
              </a:lnSpc>
            </a:pPr>
            <a:r>
              <a:rPr lang="en-US" sz="2700" spc="2160">
                <a:solidFill>
                  <a:srgbClr val="4E18E8"/>
                </a:solidFill>
                <a:latin typeface="Times New Roman"/>
                <a:ea typeface="Times New Roman"/>
                <a:cs typeface="Times New Roman"/>
                <a:sym typeface="Times New Roman"/>
              </a:rPr>
              <a:t>-</a:t>
            </a:r>
          </a:p>
          <a:p>
            <a:pPr algn="l">
              <a:lnSpc>
                <a:spcPts val="5248"/>
              </a:lnSpc>
            </a:pPr>
            <a:r>
              <a:rPr lang="en-US" b="true" sz="2700">
                <a:solidFill>
                  <a:srgbClr val="4E18E8"/>
                </a:solidFill>
                <a:latin typeface="Times New Roman Bold"/>
                <a:ea typeface="Times New Roman Bold"/>
                <a:cs typeface="Times New Roman Bold"/>
                <a:sym typeface="Times New Roman Bold"/>
              </a:rPr>
              <a:t>NAVEEN PRASANTH P</a:t>
            </a:r>
          </a:p>
          <a:p>
            <a:pPr algn="l">
              <a:lnSpc>
                <a:spcPts val="5248"/>
              </a:lnSpc>
            </a:pPr>
            <a:r>
              <a:rPr lang="en-US" b="true" sz="2700">
                <a:solidFill>
                  <a:srgbClr val="4E18E8"/>
                </a:solidFill>
                <a:latin typeface="Times New Roman Bold"/>
                <a:ea typeface="Times New Roman Bold"/>
                <a:cs typeface="Times New Roman Bold"/>
                <a:sym typeface="Times New Roman Bold"/>
              </a:rPr>
              <a:t>NIGUN KARTHI R</a:t>
            </a:r>
          </a:p>
          <a:p>
            <a:pPr algn="l">
              <a:lnSpc>
                <a:spcPts val="5248"/>
              </a:lnSpc>
            </a:pPr>
            <a:r>
              <a:rPr lang="en-US" b="true" sz="2700">
                <a:solidFill>
                  <a:srgbClr val="4E18E8"/>
                </a:solidFill>
                <a:latin typeface="Times New Roman Bold"/>
                <a:ea typeface="Times New Roman Bold"/>
                <a:cs typeface="Times New Roman Bold"/>
                <a:sym typeface="Times New Roman Bold"/>
              </a:rPr>
              <a:t>SANTHOSH SIVA S</a:t>
            </a:r>
          </a:p>
        </p:txBody>
      </p:sp>
      <p:sp>
        <p:nvSpPr>
          <p:cNvPr name="TextBox 14" id="14"/>
          <p:cNvSpPr txBox="true"/>
          <p:nvPr/>
        </p:nvSpPr>
        <p:spPr>
          <a:xfrm rot="0">
            <a:off x="8562880" y="8137931"/>
            <a:ext cx="94783" cy="575310"/>
          </a:xfrm>
          <a:prstGeom prst="rect">
            <a:avLst/>
          </a:prstGeom>
        </p:spPr>
        <p:txBody>
          <a:bodyPr anchor="t" rtlCol="false" tIns="0" lIns="0" bIns="0" rIns="0">
            <a:spAutoFit/>
          </a:bodyPr>
          <a:lstStyle/>
          <a:p>
            <a:pPr algn="l">
              <a:lnSpc>
                <a:spcPts val="4500"/>
              </a:lnSpc>
            </a:pPr>
            <a:r>
              <a:rPr lang="en-US" b="true" sz="2700">
                <a:solidFill>
                  <a:srgbClr val="4E18E8"/>
                </a:solidFill>
                <a:latin typeface="Times New Roman Bold"/>
                <a:ea typeface="Times New Roman Bold"/>
                <a:cs typeface="Times New Roman Bold"/>
                <a:sym typeface="Times New Roman Bold"/>
              </a:rPr>
              <a:t>:</a:t>
            </a:r>
          </a:p>
        </p:txBody>
      </p:sp>
      <p:sp>
        <p:nvSpPr>
          <p:cNvPr name="TextBox 15" id="15"/>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57300" y="9534525"/>
            <a:ext cx="4114800" cy="547688"/>
            <a:chOff x="0" y="0"/>
            <a:chExt cx="4114800" cy="547688"/>
          </a:xfrm>
        </p:grpSpPr>
        <p:sp>
          <p:nvSpPr>
            <p:cNvPr name="Freeform 3" id="3"/>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grpSp>
        <p:nvGrpSpPr>
          <p:cNvPr name="Group 4" id="4"/>
          <p:cNvGrpSpPr>
            <a:grpSpLocks noChangeAspect="true"/>
          </p:cNvGrpSpPr>
          <p:nvPr/>
        </p:nvGrpSpPr>
        <p:grpSpPr>
          <a:xfrm rot="0">
            <a:off x="1083126" y="0"/>
            <a:ext cx="15773400" cy="3148298"/>
            <a:chOff x="0" y="0"/>
            <a:chExt cx="15773400" cy="3148305"/>
          </a:xfrm>
        </p:grpSpPr>
        <p:sp>
          <p:nvSpPr>
            <p:cNvPr name="Freeform 5" id="5"/>
            <p:cNvSpPr/>
            <p:nvPr/>
          </p:nvSpPr>
          <p:spPr>
            <a:xfrm flipH="false" flipV="false" rot="0">
              <a:off x="0" y="0"/>
              <a:ext cx="15773400" cy="3148330"/>
            </a:xfrm>
            <a:custGeom>
              <a:avLst/>
              <a:gdLst/>
              <a:ahLst/>
              <a:cxnLst/>
              <a:rect r="r" b="b" t="t" l="l"/>
              <a:pathLst>
                <a:path h="3148330" w="15773400">
                  <a:moveTo>
                    <a:pt x="0" y="0"/>
                  </a:moveTo>
                  <a:lnTo>
                    <a:pt x="0" y="3148330"/>
                  </a:lnTo>
                  <a:lnTo>
                    <a:pt x="15773400" y="3148330"/>
                  </a:lnTo>
                  <a:lnTo>
                    <a:pt x="15773400" y="0"/>
                  </a:lnTo>
                  <a:close/>
                </a:path>
              </a:pathLst>
            </a:custGeom>
            <a:solidFill>
              <a:srgbClr val="000000">
                <a:alpha val="0"/>
              </a:srgbClr>
            </a:solidFill>
          </p:spPr>
        </p:sp>
      </p:grpSp>
      <p:grpSp>
        <p:nvGrpSpPr>
          <p:cNvPr name="Group 6" id="6"/>
          <p:cNvGrpSpPr>
            <a:grpSpLocks noChangeAspect="true"/>
          </p:cNvGrpSpPr>
          <p:nvPr/>
        </p:nvGrpSpPr>
        <p:grpSpPr>
          <a:xfrm rot="0">
            <a:off x="12915900" y="9534525"/>
            <a:ext cx="4114800" cy="547688"/>
            <a:chOff x="0" y="0"/>
            <a:chExt cx="4114800" cy="547688"/>
          </a:xfrm>
        </p:grpSpPr>
        <p:sp>
          <p:nvSpPr>
            <p:cNvPr name="Freeform 7" id="7"/>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8" id="8"/>
          <p:cNvSpPr txBox="true"/>
          <p:nvPr/>
        </p:nvSpPr>
        <p:spPr>
          <a:xfrm rot="0">
            <a:off x="4964706" y="182442"/>
            <a:ext cx="8170335" cy="891540"/>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CHALLENGE STATEMENT</a:t>
            </a:r>
          </a:p>
        </p:txBody>
      </p:sp>
      <p:sp>
        <p:nvSpPr>
          <p:cNvPr name="TextBox 9" id="9"/>
          <p:cNvSpPr txBox="true"/>
          <p:nvPr/>
        </p:nvSpPr>
        <p:spPr>
          <a:xfrm rot="0">
            <a:off x="16914762" y="9617393"/>
            <a:ext cx="118177" cy="339090"/>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3</a:t>
            </a:r>
          </a:p>
        </p:txBody>
      </p:sp>
      <p:sp>
        <p:nvSpPr>
          <p:cNvPr name="TextBox 10" id="10"/>
          <p:cNvSpPr txBox="true"/>
          <p:nvPr/>
        </p:nvSpPr>
        <p:spPr>
          <a:xfrm rot="0">
            <a:off x="1636986" y="1192760"/>
            <a:ext cx="10547491" cy="894996"/>
          </a:xfrm>
          <a:prstGeom prst="rect">
            <a:avLst/>
          </a:prstGeom>
        </p:spPr>
        <p:txBody>
          <a:bodyPr anchor="t" rtlCol="false" tIns="0" lIns="0" bIns="0" rIns="0">
            <a:spAutoFit/>
          </a:bodyPr>
          <a:lstStyle/>
          <a:p>
            <a:pPr algn="l">
              <a:lnSpc>
                <a:spcPts val="6676"/>
              </a:lnSpc>
            </a:pPr>
            <a:r>
              <a:rPr lang="en-US" b="true" sz="4499">
                <a:solidFill>
                  <a:srgbClr val="000000"/>
                </a:solidFill>
                <a:latin typeface="Times New Roman Bold"/>
                <a:ea typeface="Times New Roman Bold"/>
                <a:cs typeface="Times New Roman Bold"/>
                <a:sym typeface="Times New Roman Bold"/>
              </a:rPr>
              <a:t> Lack </a:t>
            </a:r>
            <a:r>
              <a:rPr lang="en-US" b="true" sz="4499">
                <a:solidFill>
                  <a:srgbClr val="000000"/>
                </a:solidFill>
                <a:latin typeface="Times New Roman Bold"/>
                <a:ea typeface="Times New Roman Bold"/>
                <a:cs typeface="Times New Roman Bold"/>
                <a:sym typeface="Times New Roman Bold"/>
              </a:rPr>
              <a:t>of Immediate SOS Mechanism</a:t>
            </a:r>
          </a:p>
        </p:txBody>
      </p:sp>
      <p:sp>
        <p:nvSpPr>
          <p:cNvPr name="TextBox 11" id="11"/>
          <p:cNvSpPr txBox="true"/>
          <p:nvPr/>
        </p:nvSpPr>
        <p:spPr>
          <a:xfrm rot="0">
            <a:off x="1636986" y="2535431"/>
            <a:ext cx="145704" cy="866670"/>
          </a:xfrm>
          <a:prstGeom prst="rect">
            <a:avLst/>
          </a:prstGeom>
        </p:spPr>
        <p:txBody>
          <a:bodyPr anchor="t" rtlCol="false" tIns="0" lIns="0" bIns="0" rIns="0">
            <a:spAutoFit/>
          </a:bodyPr>
          <a:lstStyle/>
          <a:p>
            <a:pPr algn="l">
              <a:lnSpc>
                <a:spcPts val="6676"/>
              </a:lnSpc>
            </a:pPr>
            <a:r>
              <a:rPr lang="en-US" sz="4499">
                <a:solidFill>
                  <a:srgbClr val="000000"/>
                </a:solidFill>
                <a:latin typeface="Times New Roman"/>
                <a:ea typeface="Times New Roman"/>
                <a:cs typeface="Times New Roman"/>
                <a:sym typeface="Times New Roman"/>
              </a:rPr>
              <a:t> </a:t>
            </a:r>
          </a:p>
        </p:txBody>
      </p:sp>
      <p:sp>
        <p:nvSpPr>
          <p:cNvPr name="TextBox 12" id="12"/>
          <p:cNvSpPr txBox="true"/>
          <p:nvPr/>
        </p:nvSpPr>
        <p:spPr>
          <a:xfrm rot="0">
            <a:off x="2345512" y="2051938"/>
            <a:ext cx="15936782" cy="1350163"/>
          </a:xfrm>
          <a:prstGeom prst="rect">
            <a:avLst/>
          </a:prstGeom>
        </p:spPr>
        <p:txBody>
          <a:bodyPr anchor="t" rtlCol="false" tIns="0" lIns="0" bIns="0" rIns="0">
            <a:spAutoFit/>
          </a:bodyPr>
          <a:lstStyle/>
          <a:p>
            <a:pPr algn="l">
              <a:lnSpc>
                <a:spcPts val="5192"/>
              </a:lnSpc>
            </a:pPr>
            <a:r>
              <a:rPr lang="en-US" sz="3499">
                <a:solidFill>
                  <a:srgbClr val="000000"/>
                </a:solidFill>
                <a:latin typeface="Times New Roman"/>
                <a:ea typeface="Times New Roman"/>
                <a:cs typeface="Times New Roman"/>
                <a:sym typeface="Times New Roman"/>
              </a:rPr>
              <a:t>Domestic animals hav</a:t>
            </a:r>
            <a:r>
              <a:rPr lang="en-US" sz="3499">
                <a:solidFill>
                  <a:srgbClr val="000000"/>
                </a:solidFill>
                <a:latin typeface="Times New Roman"/>
                <a:ea typeface="Times New Roman"/>
                <a:cs typeface="Times New Roman"/>
                <a:sym typeface="Times New Roman"/>
              </a:rPr>
              <a:t>e no direct way to signal distress or emergencies without human observation.</a:t>
            </a:r>
          </a:p>
        </p:txBody>
      </p:sp>
      <p:sp>
        <p:nvSpPr>
          <p:cNvPr name="TextBox 13" id="13"/>
          <p:cNvSpPr txBox="true"/>
          <p:nvPr/>
        </p:nvSpPr>
        <p:spPr>
          <a:xfrm rot="0">
            <a:off x="1709838" y="3364460"/>
            <a:ext cx="10137210" cy="894996"/>
          </a:xfrm>
          <a:prstGeom prst="rect">
            <a:avLst/>
          </a:prstGeom>
        </p:spPr>
        <p:txBody>
          <a:bodyPr anchor="t" rtlCol="false" tIns="0" lIns="0" bIns="0" rIns="0">
            <a:spAutoFit/>
          </a:bodyPr>
          <a:lstStyle/>
          <a:p>
            <a:pPr algn="l">
              <a:lnSpc>
                <a:spcPts val="6676"/>
              </a:lnSpc>
            </a:pPr>
            <a:r>
              <a:rPr lang="en-US" b="true" sz="4499">
                <a:solidFill>
                  <a:srgbClr val="000000"/>
                </a:solidFill>
                <a:latin typeface="Times New Roman Bold"/>
                <a:ea typeface="Times New Roman Bold"/>
                <a:cs typeface="Times New Roman Bold"/>
                <a:sym typeface="Times New Roman Bold"/>
              </a:rPr>
              <a:t>Lack of Us</a:t>
            </a:r>
            <a:r>
              <a:rPr lang="en-US" b="true" sz="4499">
                <a:solidFill>
                  <a:srgbClr val="000000"/>
                </a:solidFill>
                <a:latin typeface="Times New Roman Bold"/>
                <a:ea typeface="Times New Roman Bold"/>
                <a:cs typeface="Times New Roman Bold"/>
                <a:sym typeface="Times New Roman Bold"/>
              </a:rPr>
              <a:t>er-Friendly Interfaces</a:t>
            </a:r>
          </a:p>
        </p:txBody>
      </p:sp>
      <p:sp>
        <p:nvSpPr>
          <p:cNvPr name="TextBox 14" id="14"/>
          <p:cNvSpPr txBox="true"/>
          <p:nvPr/>
        </p:nvSpPr>
        <p:spPr>
          <a:xfrm rot="0">
            <a:off x="1636986" y="4230881"/>
            <a:ext cx="145704" cy="866670"/>
          </a:xfrm>
          <a:prstGeom prst="rect">
            <a:avLst/>
          </a:prstGeom>
        </p:spPr>
        <p:txBody>
          <a:bodyPr anchor="t" rtlCol="false" tIns="0" lIns="0" bIns="0" rIns="0">
            <a:spAutoFit/>
          </a:bodyPr>
          <a:lstStyle/>
          <a:p>
            <a:pPr algn="l">
              <a:lnSpc>
                <a:spcPts val="6676"/>
              </a:lnSpc>
            </a:pPr>
            <a:r>
              <a:rPr lang="en-US" sz="4499">
                <a:solidFill>
                  <a:srgbClr val="000000"/>
                </a:solidFill>
                <a:latin typeface="Times New Roman"/>
                <a:ea typeface="Times New Roman"/>
                <a:cs typeface="Times New Roman"/>
                <a:sym typeface="Times New Roman"/>
              </a:rPr>
              <a:t> </a:t>
            </a:r>
          </a:p>
        </p:txBody>
      </p:sp>
      <p:sp>
        <p:nvSpPr>
          <p:cNvPr name="TextBox 15" id="15"/>
          <p:cNvSpPr txBox="true"/>
          <p:nvPr/>
        </p:nvSpPr>
        <p:spPr>
          <a:xfrm rot="0">
            <a:off x="2345512" y="4221356"/>
            <a:ext cx="15166924" cy="1350163"/>
          </a:xfrm>
          <a:prstGeom prst="rect">
            <a:avLst/>
          </a:prstGeom>
        </p:spPr>
        <p:txBody>
          <a:bodyPr anchor="t" rtlCol="false" tIns="0" lIns="0" bIns="0" rIns="0">
            <a:spAutoFit/>
          </a:bodyPr>
          <a:lstStyle/>
          <a:p>
            <a:pPr algn="l">
              <a:lnSpc>
                <a:spcPts val="5192"/>
              </a:lnSpc>
            </a:pPr>
            <a:r>
              <a:rPr lang="en-US" sz="3499">
                <a:solidFill>
                  <a:srgbClr val="000000"/>
                </a:solidFill>
                <a:latin typeface="Times New Roman"/>
                <a:ea typeface="Times New Roman"/>
                <a:cs typeface="Times New Roman"/>
                <a:sym typeface="Times New Roman"/>
              </a:rPr>
              <a:t>M</a:t>
            </a:r>
            <a:r>
              <a:rPr lang="en-US" sz="3499">
                <a:solidFill>
                  <a:srgbClr val="000000"/>
                </a:solidFill>
                <a:latin typeface="Times New Roman"/>
                <a:ea typeface="Times New Roman"/>
                <a:cs typeface="Times New Roman"/>
                <a:sym typeface="Times New Roman"/>
              </a:rPr>
              <a:t>any current applications are not intuitive, making it hard for users to monitor and respond quickly in emergency scenarios.</a:t>
            </a:r>
          </a:p>
        </p:txBody>
      </p:sp>
      <p:sp>
        <p:nvSpPr>
          <p:cNvPr name="TextBox 16" id="16"/>
          <p:cNvSpPr txBox="true"/>
          <p:nvPr/>
        </p:nvSpPr>
        <p:spPr>
          <a:xfrm rot="0">
            <a:off x="1636986" y="5533419"/>
            <a:ext cx="11278914" cy="894996"/>
          </a:xfrm>
          <a:prstGeom prst="rect">
            <a:avLst/>
          </a:prstGeom>
        </p:spPr>
        <p:txBody>
          <a:bodyPr anchor="t" rtlCol="false" tIns="0" lIns="0" bIns="0" rIns="0">
            <a:spAutoFit/>
          </a:bodyPr>
          <a:lstStyle/>
          <a:p>
            <a:pPr algn="l">
              <a:lnSpc>
                <a:spcPts val="6676"/>
              </a:lnSpc>
            </a:pPr>
            <a:r>
              <a:rPr lang="en-US" b="true" sz="4499">
                <a:solidFill>
                  <a:srgbClr val="000000"/>
                </a:solidFill>
                <a:latin typeface="Times New Roman Bold"/>
                <a:ea typeface="Times New Roman Bold"/>
                <a:cs typeface="Times New Roman Bold"/>
                <a:sym typeface="Times New Roman Bold"/>
              </a:rPr>
              <a:t>Insuffici</a:t>
            </a:r>
            <a:r>
              <a:rPr lang="en-US" b="true" sz="4499">
                <a:solidFill>
                  <a:srgbClr val="000000"/>
                </a:solidFill>
                <a:latin typeface="Times New Roman Bold"/>
                <a:ea typeface="Times New Roman Bold"/>
                <a:cs typeface="Times New Roman Bold"/>
                <a:sym typeface="Times New Roman Bold"/>
              </a:rPr>
              <a:t>ent Testing in Real-Life Conditions</a:t>
            </a:r>
          </a:p>
        </p:txBody>
      </p:sp>
      <p:sp>
        <p:nvSpPr>
          <p:cNvPr name="TextBox 17" id="17"/>
          <p:cNvSpPr txBox="true"/>
          <p:nvPr/>
        </p:nvSpPr>
        <p:spPr>
          <a:xfrm rot="0">
            <a:off x="1636986" y="5926331"/>
            <a:ext cx="145704" cy="866670"/>
          </a:xfrm>
          <a:prstGeom prst="rect">
            <a:avLst/>
          </a:prstGeom>
        </p:spPr>
        <p:txBody>
          <a:bodyPr anchor="t" rtlCol="false" tIns="0" lIns="0" bIns="0" rIns="0">
            <a:spAutoFit/>
          </a:bodyPr>
          <a:lstStyle/>
          <a:p>
            <a:pPr algn="l">
              <a:lnSpc>
                <a:spcPts val="6676"/>
              </a:lnSpc>
            </a:pPr>
            <a:r>
              <a:rPr lang="en-US" sz="4499">
                <a:solidFill>
                  <a:srgbClr val="000000"/>
                </a:solidFill>
                <a:latin typeface="Times New Roman"/>
                <a:ea typeface="Times New Roman"/>
                <a:cs typeface="Times New Roman"/>
                <a:sym typeface="Times New Roman"/>
              </a:rPr>
              <a:t> </a:t>
            </a:r>
          </a:p>
        </p:txBody>
      </p:sp>
      <p:sp>
        <p:nvSpPr>
          <p:cNvPr name="TextBox 18" id="18"/>
          <p:cNvSpPr txBox="true"/>
          <p:nvPr/>
        </p:nvSpPr>
        <p:spPr>
          <a:xfrm rot="0">
            <a:off x="2345512" y="6197741"/>
            <a:ext cx="15166924" cy="1350163"/>
          </a:xfrm>
          <a:prstGeom prst="rect">
            <a:avLst/>
          </a:prstGeom>
        </p:spPr>
        <p:txBody>
          <a:bodyPr anchor="t" rtlCol="false" tIns="0" lIns="0" bIns="0" rIns="0">
            <a:spAutoFit/>
          </a:bodyPr>
          <a:lstStyle/>
          <a:p>
            <a:pPr algn="l">
              <a:lnSpc>
                <a:spcPts val="5192"/>
              </a:lnSpc>
            </a:pPr>
            <a:r>
              <a:rPr lang="en-US" sz="3499">
                <a:solidFill>
                  <a:srgbClr val="000000"/>
                </a:solidFill>
                <a:latin typeface="Times New Roman"/>
                <a:ea typeface="Times New Roman"/>
                <a:cs typeface="Times New Roman"/>
                <a:sym typeface="Times New Roman"/>
              </a:rPr>
              <a:t>Most syst</a:t>
            </a:r>
            <a:r>
              <a:rPr lang="en-US" sz="3499">
                <a:solidFill>
                  <a:srgbClr val="000000"/>
                </a:solidFill>
                <a:latin typeface="Times New Roman"/>
                <a:ea typeface="Times New Roman"/>
                <a:cs typeface="Times New Roman"/>
                <a:sym typeface="Times New Roman"/>
              </a:rPr>
              <a:t>ems aren’t field-tested under real scenarios like pet distress, extreme weather, or night conditions, leading to reliability concerns.</a:t>
            </a:r>
          </a:p>
        </p:txBody>
      </p:sp>
      <p:sp>
        <p:nvSpPr>
          <p:cNvPr name="TextBox 19" id="19"/>
          <p:cNvSpPr txBox="true"/>
          <p:nvPr/>
        </p:nvSpPr>
        <p:spPr>
          <a:xfrm rot="0">
            <a:off x="1636986" y="7338354"/>
            <a:ext cx="8297694" cy="894996"/>
          </a:xfrm>
          <a:prstGeom prst="rect">
            <a:avLst/>
          </a:prstGeom>
        </p:spPr>
        <p:txBody>
          <a:bodyPr anchor="t" rtlCol="false" tIns="0" lIns="0" bIns="0" rIns="0">
            <a:spAutoFit/>
          </a:bodyPr>
          <a:lstStyle/>
          <a:p>
            <a:pPr algn="l">
              <a:lnSpc>
                <a:spcPts val="6676"/>
              </a:lnSpc>
            </a:pPr>
            <a:r>
              <a:rPr lang="en-US" b="true" sz="4499">
                <a:solidFill>
                  <a:srgbClr val="000000"/>
                </a:solidFill>
                <a:latin typeface="Times New Roman Bold"/>
                <a:ea typeface="Times New Roman Bold"/>
                <a:cs typeface="Times New Roman Bold"/>
                <a:sym typeface="Times New Roman Bold"/>
              </a:rPr>
              <a:t>Dep</a:t>
            </a:r>
            <a:r>
              <a:rPr lang="en-US" b="true" sz="4499">
                <a:solidFill>
                  <a:srgbClr val="000000"/>
                </a:solidFill>
                <a:latin typeface="Times New Roman Bold"/>
                <a:ea typeface="Times New Roman Bold"/>
                <a:cs typeface="Times New Roman Bold"/>
                <a:sym typeface="Times New Roman Bold"/>
              </a:rPr>
              <a:t>endency on Human Input</a:t>
            </a:r>
          </a:p>
        </p:txBody>
      </p:sp>
      <p:sp>
        <p:nvSpPr>
          <p:cNvPr name="TextBox 20" id="20"/>
          <p:cNvSpPr txBox="true"/>
          <p:nvPr/>
        </p:nvSpPr>
        <p:spPr>
          <a:xfrm rot="0">
            <a:off x="1636986" y="7621781"/>
            <a:ext cx="145704" cy="866670"/>
          </a:xfrm>
          <a:prstGeom prst="rect">
            <a:avLst/>
          </a:prstGeom>
        </p:spPr>
        <p:txBody>
          <a:bodyPr anchor="t" rtlCol="false" tIns="0" lIns="0" bIns="0" rIns="0">
            <a:spAutoFit/>
          </a:bodyPr>
          <a:lstStyle/>
          <a:p>
            <a:pPr algn="l">
              <a:lnSpc>
                <a:spcPts val="6676"/>
              </a:lnSpc>
            </a:pPr>
            <a:r>
              <a:rPr lang="en-US" sz="4499">
                <a:solidFill>
                  <a:srgbClr val="000000"/>
                </a:solidFill>
                <a:latin typeface="Times New Roman"/>
                <a:ea typeface="Times New Roman"/>
                <a:cs typeface="Times New Roman"/>
                <a:sym typeface="Times New Roman"/>
              </a:rPr>
              <a:t> </a:t>
            </a:r>
          </a:p>
        </p:txBody>
      </p:sp>
      <p:sp>
        <p:nvSpPr>
          <p:cNvPr name="TextBox 21" id="21"/>
          <p:cNvSpPr txBox="true"/>
          <p:nvPr/>
        </p:nvSpPr>
        <p:spPr>
          <a:xfrm rot="0">
            <a:off x="2345512" y="8074824"/>
            <a:ext cx="16128233" cy="2007388"/>
          </a:xfrm>
          <a:prstGeom prst="rect">
            <a:avLst/>
          </a:prstGeom>
        </p:spPr>
        <p:txBody>
          <a:bodyPr anchor="t" rtlCol="false" tIns="0" lIns="0" bIns="0" rIns="0">
            <a:spAutoFit/>
          </a:bodyPr>
          <a:lstStyle/>
          <a:p>
            <a:pPr algn="l">
              <a:lnSpc>
                <a:spcPts val="5192"/>
              </a:lnSpc>
            </a:pPr>
            <a:r>
              <a:rPr lang="en-US" sz="3499">
                <a:solidFill>
                  <a:srgbClr val="000000"/>
                </a:solidFill>
                <a:latin typeface="Times New Roman"/>
                <a:ea typeface="Times New Roman"/>
                <a:cs typeface="Times New Roman"/>
                <a:sym typeface="Times New Roman"/>
              </a:rPr>
              <a:t>Existi</a:t>
            </a:r>
            <a:r>
              <a:rPr lang="en-US" sz="3499">
                <a:solidFill>
                  <a:srgbClr val="000000"/>
                </a:solidFill>
                <a:latin typeface="Times New Roman"/>
                <a:ea typeface="Times New Roman"/>
                <a:cs typeface="Times New Roman"/>
                <a:sym typeface="Times New Roman"/>
              </a:rPr>
              <a:t>ng solutions often require a human to notice and act, which delays response time and defeats the purpose of automated SOS.</a:t>
            </a:r>
          </a:p>
          <a:p>
            <a:pPr algn="l">
              <a:lnSpc>
                <a:spcPts val="5192"/>
              </a:lnSpc>
            </a:pPr>
          </a:p>
        </p:txBody>
      </p:sp>
      <p:sp>
        <p:nvSpPr>
          <p:cNvPr name="TextBox 22" id="22"/>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57300" y="9534525"/>
            <a:ext cx="4114800" cy="547688"/>
            <a:chOff x="0" y="0"/>
            <a:chExt cx="4114800" cy="547688"/>
          </a:xfrm>
        </p:grpSpPr>
        <p:sp>
          <p:nvSpPr>
            <p:cNvPr name="Freeform 3" id="3"/>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grpSp>
        <p:nvGrpSpPr>
          <p:cNvPr name="Group 4" id="4"/>
          <p:cNvGrpSpPr>
            <a:grpSpLocks noChangeAspect="true"/>
          </p:cNvGrpSpPr>
          <p:nvPr/>
        </p:nvGrpSpPr>
        <p:grpSpPr>
          <a:xfrm rot="0">
            <a:off x="1257300" y="547688"/>
            <a:ext cx="15773400" cy="1063400"/>
            <a:chOff x="0" y="0"/>
            <a:chExt cx="15773400" cy="1063396"/>
          </a:xfrm>
        </p:grpSpPr>
        <p:sp>
          <p:nvSpPr>
            <p:cNvPr name="Freeform 5" id="5"/>
            <p:cNvSpPr/>
            <p:nvPr/>
          </p:nvSpPr>
          <p:spPr>
            <a:xfrm flipH="false" flipV="false" rot="0">
              <a:off x="0" y="0"/>
              <a:ext cx="15773400" cy="1063371"/>
            </a:xfrm>
            <a:custGeom>
              <a:avLst/>
              <a:gdLst/>
              <a:ahLst/>
              <a:cxnLst/>
              <a:rect r="r" b="b" t="t" l="l"/>
              <a:pathLst>
                <a:path h="1063371" w="15773400">
                  <a:moveTo>
                    <a:pt x="0" y="1063371"/>
                  </a:moveTo>
                  <a:lnTo>
                    <a:pt x="15773400" y="1063371"/>
                  </a:lnTo>
                  <a:lnTo>
                    <a:pt x="15773400" y="0"/>
                  </a:lnTo>
                  <a:lnTo>
                    <a:pt x="0" y="0"/>
                  </a:lnTo>
                  <a:close/>
                </a:path>
              </a:pathLst>
            </a:custGeom>
            <a:solidFill>
              <a:srgbClr val="000000">
                <a:alpha val="0"/>
              </a:srgbClr>
            </a:solidFill>
          </p:spPr>
        </p:sp>
      </p:grpSp>
      <p:grpSp>
        <p:nvGrpSpPr>
          <p:cNvPr name="Group 6" id="6"/>
          <p:cNvGrpSpPr>
            <a:grpSpLocks noChangeAspect="true"/>
          </p:cNvGrpSpPr>
          <p:nvPr/>
        </p:nvGrpSpPr>
        <p:grpSpPr>
          <a:xfrm rot="0">
            <a:off x="12915900" y="9534525"/>
            <a:ext cx="4114800" cy="547688"/>
            <a:chOff x="0" y="0"/>
            <a:chExt cx="4114800" cy="547688"/>
          </a:xfrm>
        </p:grpSpPr>
        <p:sp>
          <p:nvSpPr>
            <p:cNvPr name="Freeform 7" id="7"/>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8" id="8"/>
          <p:cNvSpPr txBox="true"/>
          <p:nvPr/>
        </p:nvSpPr>
        <p:spPr>
          <a:xfrm rot="0">
            <a:off x="4043963" y="545249"/>
            <a:ext cx="10403805" cy="916305"/>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CONCEPT / SCOPE OF SOLUTION</a:t>
            </a:r>
          </a:p>
        </p:txBody>
      </p:sp>
      <p:sp>
        <p:nvSpPr>
          <p:cNvPr name="TextBox 9" id="9"/>
          <p:cNvSpPr txBox="true"/>
          <p:nvPr/>
        </p:nvSpPr>
        <p:spPr>
          <a:xfrm rot="0">
            <a:off x="16914762" y="9617393"/>
            <a:ext cx="118177" cy="339090"/>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4</a:t>
            </a:r>
          </a:p>
        </p:txBody>
      </p:sp>
      <p:sp>
        <p:nvSpPr>
          <p:cNvPr name="TextBox 10" id="10"/>
          <p:cNvSpPr txBox="true"/>
          <p:nvPr/>
        </p:nvSpPr>
        <p:spPr>
          <a:xfrm rot="0">
            <a:off x="1028700" y="1939909"/>
            <a:ext cx="1917611" cy="746417"/>
          </a:xfrm>
          <a:prstGeom prst="rect">
            <a:avLst/>
          </a:prstGeom>
        </p:spPr>
        <p:txBody>
          <a:bodyPr anchor="t" rtlCol="false" tIns="0" lIns="0" bIns="0" rIns="0">
            <a:spAutoFit/>
          </a:bodyPr>
          <a:lstStyle/>
          <a:p>
            <a:pPr algn="l">
              <a:lnSpc>
                <a:spcPts val="5602"/>
              </a:lnSpc>
            </a:pPr>
            <a:r>
              <a:rPr lang="en-US" b="true" sz="4002">
                <a:solidFill>
                  <a:srgbClr val="000000"/>
                </a:solidFill>
                <a:latin typeface="Times New Roman Bold"/>
                <a:ea typeface="Times New Roman Bold"/>
                <a:cs typeface="Times New Roman Bold"/>
                <a:sym typeface="Times New Roman Bold"/>
              </a:rPr>
              <a:t>Concept:</a:t>
            </a:r>
          </a:p>
        </p:txBody>
      </p:sp>
      <p:sp>
        <p:nvSpPr>
          <p:cNvPr name="TextBox 11" id="11"/>
          <p:cNvSpPr txBox="true"/>
          <p:nvPr/>
        </p:nvSpPr>
        <p:spPr>
          <a:xfrm rot="0">
            <a:off x="985933" y="4883048"/>
            <a:ext cx="3920757" cy="746417"/>
          </a:xfrm>
          <a:prstGeom prst="rect">
            <a:avLst/>
          </a:prstGeom>
        </p:spPr>
        <p:txBody>
          <a:bodyPr anchor="t" rtlCol="false" tIns="0" lIns="0" bIns="0" rIns="0">
            <a:spAutoFit/>
          </a:bodyPr>
          <a:lstStyle/>
          <a:p>
            <a:pPr algn="l">
              <a:lnSpc>
                <a:spcPts val="5602"/>
              </a:lnSpc>
            </a:pPr>
            <a:r>
              <a:rPr lang="en-US" b="true" sz="4002">
                <a:solidFill>
                  <a:srgbClr val="000000"/>
                </a:solidFill>
                <a:latin typeface="Times New Roman Bold"/>
                <a:ea typeface="Times New Roman Bold"/>
                <a:cs typeface="Times New Roman Bold"/>
                <a:sym typeface="Times New Roman Bold"/>
              </a:rPr>
              <a:t>Scope of Solution:</a:t>
            </a:r>
          </a:p>
        </p:txBody>
      </p:sp>
      <p:sp>
        <p:nvSpPr>
          <p:cNvPr name="TextBox 12" id="12"/>
          <p:cNvSpPr txBox="true"/>
          <p:nvPr/>
        </p:nvSpPr>
        <p:spPr>
          <a:xfrm rot="0">
            <a:off x="514350" y="3229251"/>
            <a:ext cx="113405" cy="578101"/>
          </a:xfrm>
          <a:prstGeom prst="rect">
            <a:avLst/>
          </a:prstGeom>
        </p:spPr>
        <p:txBody>
          <a:bodyPr anchor="t" rtlCol="false" tIns="0" lIns="0" bIns="0" rIns="0">
            <a:spAutoFit/>
          </a:bodyPr>
          <a:lstStyle/>
          <a:p>
            <a:pPr algn="l">
              <a:lnSpc>
                <a:spcPts val="4198"/>
              </a:lnSpc>
            </a:pPr>
            <a:r>
              <a:rPr lang="en-US" sz="3501">
                <a:solidFill>
                  <a:srgbClr val="000000"/>
                </a:solidFill>
                <a:latin typeface="Times New Roman"/>
                <a:ea typeface="Times New Roman"/>
                <a:cs typeface="Times New Roman"/>
                <a:sym typeface="Times New Roman"/>
              </a:rPr>
              <a:t> </a:t>
            </a:r>
          </a:p>
        </p:txBody>
      </p:sp>
      <p:sp>
        <p:nvSpPr>
          <p:cNvPr name="TextBox 13" id="13"/>
          <p:cNvSpPr txBox="true"/>
          <p:nvPr/>
        </p:nvSpPr>
        <p:spPr>
          <a:xfrm rot="0">
            <a:off x="1257300" y="2650725"/>
            <a:ext cx="16701135" cy="2686495"/>
          </a:xfrm>
          <a:prstGeom prst="rect">
            <a:avLst/>
          </a:prstGeom>
        </p:spPr>
        <p:txBody>
          <a:bodyPr anchor="t" rtlCol="false" tIns="0" lIns="0" bIns="0" rIns="0">
            <a:spAutoFit/>
          </a:bodyPr>
          <a:lstStyle/>
          <a:p>
            <a:pPr algn="l">
              <a:lnSpc>
                <a:spcPts val="4198"/>
              </a:lnSpc>
            </a:pPr>
            <a:r>
              <a:rPr lang="en-US" sz="3501">
                <a:solidFill>
                  <a:srgbClr val="000000"/>
                </a:solidFill>
                <a:latin typeface="Times New Roman"/>
                <a:ea typeface="Times New Roman"/>
                <a:cs typeface="Times New Roman"/>
                <a:sym typeface="Times New Roman"/>
              </a:rPr>
              <a:t>Re</a:t>
            </a:r>
            <a:r>
              <a:rPr lang="en-US" sz="3501">
                <a:solidFill>
                  <a:srgbClr val="000000"/>
                </a:solidFill>
                <a:latin typeface="Times New Roman"/>
                <a:ea typeface="Times New Roman"/>
                <a:cs typeface="Times New Roman"/>
                <a:sym typeface="Times New Roman"/>
              </a:rPr>
              <a:t>sQtail is a software-based emergency response system designed to assist domestic animals in distress. It functions through a mobile application that uses behavioral data input, GPS tracking, and customizable alert features to notify pet owners, shelters, or rescue volunteers during emergencies.</a:t>
            </a:r>
          </a:p>
          <a:p>
            <a:pPr algn="l">
              <a:lnSpc>
                <a:spcPts val="4198"/>
              </a:lnSpc>
            </a:pPr>
          </a:p>
        </p:txBody>
      </p:sp>
      <p:sp>
        <p:nvSpPr>
          <p:cNvPr name="TextBox 14" id="14"/>
          <p:cNvSpPr txBox="true"/>
          <p:nvPr/>
        </p:nvSpPr>
        <p:spPr>
          <a:xfrm rot="0">
            <a:off x="514350" y="5924826"/>
            <a:ext cx="113405" cy="578101"/>
          </a:xfrm>
          <a:prstGeom prst="rect">
            <a:avLst/>
          </a:prstGeom>
        </p:spPr>
        <p:txBody>
          <a:bodyPr anchor="t" rtlCol="false" tIns="0" lIns="0" bIns="0" rIns="0">
            <a:spAutoFit/>
          </a:bodyPr>
          <a:lstStyle/>
          <a:p>
            <a:pPr algn="l">
              <a:lnSpc>
                <a:spcPts val="4198"/>
              </a:lnSpc>
            </a:pPr>
            <a:r>
              <a:rPr lang="en-US" sz="3501">
                <a:solidFill>
                  <a:srgbClr val="000000"/>
                </a:solidFill>
                <a:latin typeface="Times New Roman"/>
                <a:ea typeface="Times New Roman"/>
                <a:cs typeface="Times New Roman"/>
                <a:sym typeface="Times New Roman"/>
              </a:rPr>
              <a:t> </a:t>
            </a:r>
          </a:p>
        </p:txBody>
      </p:sp>
      <p:sp>
        <p:nvSpPr>
          <p:cNvPr name="TextBox 15" id="15"/>
          <p:cNvSpPr txBox="true"/>
          <p:nvPr/>
        </p:nvSpPr>
        <p:spPr>
          <a:xfrm rot="0">
            <a:off x="895298" y="5650217"/>
            <a:ext cx="16701135" cy="3210370"/>
          </a:xfrm>
          <a:prstGeom prst="rect">
            <a:avLst/>
          </a:prstGeom>
        </p:spPr>
        <p:txBody>
          <a:bodyPr anchor="t" rtlCol="false" tIns="0" lIns="0" bIns="0" rIns="0">
            <a:spAutoFit/>
          </a:bodyPr>
          <a:lstStyle/>
          <a:p>
            <a:pPr algn="l" marL="756028" indent="-378014" lvl="1">
              <a:lnSpc>
                <a:spcPts val="4198"/>
              </a:lnSpc>
              <a:buFont typeface="Arial"/>
              <a:buChar char="•"/>
            </a:pPr>
            <a:r>
              <a:rPr lang="en-US" sz="3501" u="sng">
                <a:solidFill>
                  <a:srgbClr val="000000"/>
                </a:solidFill>
                <a:latin typeface="Times New Roman"/>
                <a:ea typeface="Times New Roman"/>
                <a:cs typeface="Times New Roman"/>
                <a:sym typeface="Times New Roman"/>
              </a:rPr>
              <a:t>M</a:t>
            </a:r>
            <a:r>
              <a:rPr lang="en-US" sz="3501" u="sng">
                <a:solidFill>
                  <a:srgbClr val="000000"/>
                </a:solidFill>
                <a:latin typeface="Times New Roman"/>
                <a:ea typeface="Times New Roman"/>
                <a:cs typeface="Times New Roman"/>
                <a:sym typeface="Times New Roman"/>
              </a:rPr>
              <a:t>obile Application:</a:t>
            </a:r>
            <a:r>
              <a:rPr lang="en-US" sz="3501">
                <a:solidFill>
                  <a:srgbClr val="000000"/>
                </a:solidFill>
                <a:latin typeface="Times New Roman"/>
                <a:ea typeface="Times New Roman"/>
                <a:cs typeface="Times New Roman"/>
                <a:sym typeface="Times New Roman"/>
              </a:rPr>
              <a:t> A user-friendly app that tracks and monitors pets using smartphone sensors and inputs.</a:t>
            </a:r>
          </a:p>
          <a:p>
            <a:pPr algn="l" marL="756028" indent="-378014" lvl="1">
              <a:lnSpc>
                <a:spcPts val="4198"/>
              </a:lnSpc>
              <a:buFont typeface="Arial"/>
              <a:buChar char="•"/>
            </a:pPr>
            <a:r>
              <a:rPr lang="en-US" sz="3501" u="sng">
                <a:solidFill>
                  <a:srgbClr val="000000"/>
                </a:solidFill>
                <a:latin typeface="Times New Roman"/>
                <a:ea typeface="Times New Roman"/>
                <a:cs typeface="Times New Roman"/>
                <a:sym typeface="Times New Roman"/>
              </a:rPr>
              <a:t>Emergency Alert System:</a:t>
            </a:r>
            <a:r>
              <a:rPr lang="en-US" sz="3501">
                <a:solidFill>
                  <a:srgbClr val="000000"/>
                </a:solidFill>
                <a:latin typeface="Times New Roman"/>
                <a:ea typeface="Times New Roman"/>
                <a:cs typeface="Times New Roman"/>
                <a:sym typeface="Times New Roman"/>
              </a:rPr>
              <a:t> Triggers alerts based on predefined conditions (e.g., prolonged inactivity, separation from owner).</a:t>
            </a:r>
          </a:p>
          <a:p>
            <a:pPr algn="l" marL="756028" indent="-378014" lvl="1">
              <a:lnSpc>
                <a:spcPts val="4198"/>
              </a:lnSpc>
              <a:buFont typeface="Arial"/>
              <a:buChar char="•"/>
            </a:pPr>
            <a:r>
              <a:rPr lang="en-US" sz="3501" u="sng">
                <a:solidFill>
                  <a:srgbClr val="000000"/>
                </a:solidFill>
                <a:latin typeface="Times New Roman"/>
                <a:ea typeface="Times New Roman"/>
                <a:cs typeface="Times New Roman"/>
                <a:sym typeface="Times New Roman"/>
              </a:rPr>
              <a:t>Real-Time GPS Tracking:</a:t>
            </a:r>
            <a:r>
              <a:rPr lang="en-US" sz="3501">
                <a:solidFill>
                  <a:srgbClr val="000000"/>
                </a:solidFill>
                <a:latin typeface="Times New Roman"/>
                <a:ea typeface="Times New Roman"/>
                <a:cs typeface="Times New Roman"/>
                <a:sym typeface="Times New Roman"/>
              </a:rPr>
              <a:t> Uses mobile device location to monitor animal whereabouts and detect movement anomalies.</a:t>
            </a:r>
          </a:p>
        </p:txBody>
      </p:sp>
      <p:sp>
        <p:nvSpPr>
          <p:cNvPr name="TextBox 16" id="16"/>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32703" y="77791"/>
            <a:ext cx="16443446" cy="10209209"/>
          </a:xfrm>
          <a:custGeom>
            <a:avLst/>
            <a:gdLst/>
            <a:ahLst/>
            <a:cxnLst/>
            <a:rect r="r" b="b" t="t" l="l"/>
            <a:pathLst>
              <a:path h="10209209" w="16443446">
                <a:moveTo>
                  <a:pt x="0" y="0"/>
                </a:moveTo>
                <a:lnTo>
                  <a:pt x="16443446" y="0"/>
                </a:lnTo>
                <a:lnTo>
                  <a:pt x="16443446" y="10209209"/>
                </a:lnTo>
                <a:lnTo>
                  <a:pt x="0" y="1020920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485900" y="19783"/>
            <a:ext cx="14525158" cy="916305"/>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LITERATURE SURVEY / BACKGROUND STUDY</a:t>
            </a:r>
          </a:p>
        </p:txBody>
      </p:sp>
      <p:sp>
        <p:nvSpPr>
          <p:cNvPr name="TextBox 4" id="4"/>
          <p:cNvSpPr txBox="true"/>
          <p:nvPr/>
        </p:nvSpPr>
        <p:spPr>
          <a:xfrm rot="0">
            <a:off x="2362695" y="1279893"/>
            <a:ext cx="949166" cy="453390"/>
          </a:xfrm>
          <a:prstGeom prst="rect">
            <a:avLst/>
          </a:prstGeom>
        </p:spPr>
        <p:txBody>
          <a:bodyPr anchor="t" rtlCol="false" tIns="0" lIns="0" bIns="0" rIns="0">
            <a:spAutoFit/>
          </a:bodyPr>
          <a:lstStyle/>
          <a:p>
            <a:pPr algn="l">
              <a:lnSpc>
                <a:spcPts val="3359"/>
              </a:lnSpc>
            </a:pPr>
            <a:r>
              <a:rPr lang="en-US" b="true" sz="2400">
                <a:solidFill>
                  <a:srgbClr val="000000"/>
                </a:solidFill>
                <a:latin typeface="Times New Roman Bold"/>
                <a:ea typeface="Times New Roman Bold"/>
                <a:cs typeface="Times New Roman Bold"/>
                <a:sym typeface="Times New Roman Bold"/>
              </a:rPr>
              <a:t>TITLE</a:t>
            </a:r>
          </a:p>
        </p:txBody>
      </p:sp>
      <p:sp>
        <p:nvSpPr>
          <p:cNvPr name="TextBox 5" id="5"/>
          <p:cNvSpPr txBox="true"/>
          <p:nvPr/>
        </p:nvSpPr>
        <p:spPr>
          <a:xfrm rot="0">
            <a:off x="1286513" y="7966610"/>
            <a:ext cx="3009748" cy="1108862"/>
          </a:xfrm>
          <a:prstGeom prst="rect">
            <a:avLst/>
          </a:prstGeom>
        </p:spPr>
        <p:txBody>
          <a:bodyPr anchor="t" rtlCol="false" tIns="0" lIns="0" bIns="0" rIns="0">
            <a:spAutoFit/>
          </a:bodyPr>
          <a:lstStyle/>
          <a:p>
            <a:pPr algn="l">
              <a:lnSpc>
                <a:spcPts val="2848"/>
              </a:lnSpc>
            </a:pPr>
            <a:r>
              <a:rPr lang="en-US" sz="2400">
                <a:solidFill>
                  <a:srgbClr val="000000"/>
                </a:solidFill>
                <a:latin typeface="Times New Roman"/>
                <a:ea typeface="Times New Roman"/>
                <a:cs typeface="Times New Roman"/>
                <a:sym typeface="Times New Roman"/>
              </a:rPr>
              <a:t>Behavioral Analysis of Pets for Emergency Resp</a:t>
            </a:r>
            <a:r>
              <a:rPr lang="en-US" sz="2400">
                <a:solidFill>
                  <a:srgbClr val="000000"/>
                </a:solidFill>
                <a:latin typeface="Times New Roman"/>
                <a:ea typeface="Times New Roman"/>
                <a:cs typeface="Times New Roman"/>
                <a:sym typeface="Times New Roman"/>
              </a:rPr>
              <a:t>onse </a:t>
            </a:r>
          </a:p>
        </p:txBody>
      </p:sp>
      <p:sp>
        <p:nvSpPr>
          <p:cNvPr name="TextBox 6" id="6"/>
          <p:cNvSpPr txBox="true"/>
          <p:nvPr/>
        </p:nvSpPr>
        <p:spPr>
          <a:xfrm rot="0">
            <a:off x="1233087" y="5524424"/>
            <a:ext cx="3684718" cy="722757"/>
          </a:xfrm>
          <a:prstGeom prst="rect">
            <a:avLst/>
          </a:prstGeom>
        </p:spPr>
        <p:txBody>
          <a:bodyPr anchor="t" rtlCol="false" tIns="0" lIns="0" bIns="0" rIns="0">
            <a:spAutoFit/>
          </a:bodyPr>
          <a:lstStyle/>
          <a:p>
            <a:pPr algn="l">
              <a:lnSpc>
                <a:spcPts val="2664"/>
              </a:lnSpc>
            </a:pPr>
            <a:r>
              <a:rPr lang="en-US" sz="2400">
                <a:solidFill>
                  <a:srgbClr val="000000"/>
                </a:solidFill>
                <a:latin typeface="Times New Roman"/>
                <a:ea typeface="Times New Roman"/>
                <a:cs typeface="Times New Roman"/>
                <a:sym typeface="Times New Roman"/>
              </a:rPr>
              <a:t>Finding Rover: Lost Pet Finder</a:t>
            </a:r>
          </a:p>
        </p:txBody>
      </p:sp>
      <p:sp>
        <p:nvSpPr>
          <p:cNvPr name="TextBox 7" id="7"/>
          <p:cNvSpPr txBox="true"/>
          <p:nvPr/>
        </p:nvSpPr>
        <p:spPr>
          <a:xfrm rot="0">
            <a:off x="5270487" y="1279893"/>
            <a:ext cx="1405871" cy="445770"/>
          </a:xfrm>
          <a:prstGeom prst="rect">
            <a:avLst/>
          </a:prstGeom>
        </p:spPr>
        <p:txBody>
          <a:bodyPr anchor="t" rtlCol="false" tIns="0" lIns="0" bIns="0" rIns="0">
            <a:spAutoFit/>
          </a:bodyPr>
          <a:lstStyle/>
          <a:p>
            <a:pPr algn="l">
              <a:lnSpc>
                <a:spcPts val="3359"/>
              </a:lnSpc>
            </a:pPr>
            <a:r>
              <a:rPr lang="en-US" b="true" sz="2400">
                <a:solidFill>
                  <a:srgbClr val="000000"/>
                </a:solidFill>
                <a:latin typeface="Times New Roman Bold"/>
                <a:ea typeface="Times New Roman Bold"/>
                <a:cs typeface="Times New Roman Bold"/>
                <a:sym typeface="Times New Roman Bold"/>
              </a:rPr>
              <a:t>AUTHOR</a:t>
            </a:r>
          </a:p>
        </p:txBody>
      </p:sp>
      <p:sp>
        <p:nvSpPr>
          <p:cNvPr name="TextBox 8" id="8"/>
          <p:cNvSpPr txBox="true"/>
          <p:nvPr/>
        </p:nvSpPr>
        <p:spPr>
          <a:xfrm rot="0">
            <a:off x="1233087" y="2947064"/>
            <a:ext cx="3638264" cy="693420"/>
          </a:xfrm>
          <a:prstGeom prst="rect">
            <a:avLst/>
          </a:prstGeom>
        </p:spPr>
        <p:txBody>
          <a:bodyPr anchor="t" rtlCol="false" tIns="0" lIns="0" bIns="0" rIns="0">
            <a:spAutoFit/>
          </a:bodyPr>
          <a:lstStyle/>
          <a:p>
            <a:pPr algn="l">
              <a:lnSpc>
                <a:spcPts val="2520"/>
              </a:lnSpc>
            </a:pPr>
            <a:r>
              <a:rPr lang="en-US" sz="2400">
                <a:solidFill>
                  <a:srgbClr val="000000"/>
                </a:solidFill>
                <a:latin typeface="Times New Roman"/>
                <a:ea typeface="Times New Roman"/>
                <a:cs typeface="Times New Roman"/>
                <a:sym typeface="Times New Roman"/>
              </a:rPr>
              <a:t>PawBoost: Lost Pet</a:t>
            </a:r>
          </a:p>
          <a:p>
            <a:pPr algn="l">
              <a:lnSpc>
                <a:spcPts val="2520"/>
              </a:lnSpc>
            </a:pPr>
            <a:r>
              <a:rPr lang="en-US" sz="2400">
                <a:solidFill>
                  <a:srgbClr val="000000"/>
                </a:solidFill>
                <a:latin typeface="Times New Roman"/>
                <a:ea typeface="Times New Roman"/>
                <a:cs typeface="Times New Roman"/>
                <a:sym typeface="Times New Roman"/>
              </a:rPr>
              <a:t> Alerts</a:t>
            </a:r>
          </a:p>
        </p:txBody>
      </p:sp>
      <p:sp>
        <p:nvSpPr>
          <p:cNvPr name="TextBox 9" id="9"/>
          <p:cNvSpPr txBox="true"/>
          <p:nvPr/>
        </p:nvSpPr>
        <p:spPr>
          <a:xfrm rot="0">
            <a:off x="4610586" y="2929433"/>
            <a:ext cx="2234727" cy="670941"/>
          </a:xfrm>
          <a:prstGeom prst="rect">
            <a:avLst/>
          </a:prstGeom>
        </p:spPr>
        <p:txBody>
          <a:bodyPr anchor="t" rtlCol="false" tIns="0" lIns="0" bIns="0" rIns="0">
            <a:spAutoFit/>
          </a:bodyPr>
          <a:lstStyle/>
          <a:p>
            <a:pPr algn="l">
              <a:lnSpc>
                <a:spcPts val="2472"/>
              </a:lnSpc>
            </a:pPr>
            <a:r>
              <a:rPr lang="en-US" sz="2400">
                <a:solidFill>
                  <a:srgbClr val="000000"/>
                </a:solidFill>
                <a:latin typeface="Times New Roman"/>
                <a:ea typeface="Times New Roman"/>
                <a:cs typeface="Times New Roman"/>
                <a:sym typeface="Times New Roman"/>
              </a:rPr>
              <a:t>Te</a:t>
            </a:r>
            <a:r>
              <a:rPr lang="en-US" sz="2400">
                <a:solidFill>
                  <a:srgbClr val="000000"/>
                </a:solidFill>
                <a:latin typeface="Times New Roman"/>
                <a:ea typeface="Times New Roman"/>
                <a:cs typeface="Times New Roman"/>
                <a:sym typeface="Times New Roman"/>
              </a:rPr>
              <a:t>am PawBoosts</a:t>
            </a:r>
          </a:p>
        </p:txBody>
      </p:sp>
      <p:sp>
        <p:nvSpPr>
          <p:cNvPr name="TextBox 10" id="10"/>
          <p:cNvSpPr txBox="true"/>
          <p:nvPr/>
        </p:nvSpPr>
        <p:spPr>
          <a:xfrm rot="0">
            <a:off x="7833712" y="965568"/>
            <a:ext cx="2571740" cy="1122045"/>
          </a:xfrm>
          <a:prstGeom prst="rect">
            <a:avLst/>
          </a:prstGeom>
        </p:spPr>
        <p:txBody>
          <a:bodyPr anchor="t" rtlCol="false" tIns="0" lIns="0" bIns="0" rIns="0">
            <a:spAutoFit/>
          </a:bodyPr>
          <a:lstStyle/>
          <a:p>
            <a:pPr algn="ctr">
              <a:lnSpc>
                <a:spcPts val="2851"/>
              </a:lnSpc>
            </a:pPr>
            <a:r>
              <a:rPr lang="en-US" b="true" sz="2400">
                <a:solidFill>
                  <a:srgbClr val="000000"/>
                </a:solidFill>
                <a:latin typeface="Times New Roman Bold"/>
                <a:ea typeface="Times New Roman Bold"/>
                <a:cs typeface="Times New Roman Bold"/>
                <a:sym typeface="Times New Roman Bold"/>
              </a:rPr>
              <a:t>NAME OF ORGANIZATION &amp;YEAR</a:t>
            </a:r>
          </a:p>
        </p:txBody>
      </p:sp>
      <p:sp>
        <p:nvSpPr>
          <p:cNvPr name="TextBox 11" id="11"/>
          <p:cNvSpPr txBox="true"/>
          <p:nvPr/>
        </p:nvSpPr>
        <p:spPr>
          <a:xfrm rot="0">
            <a:off x="12813249" y="1279893"/>
            <a:ext cx="2231612" cy="445770"/>
          </a:xfrm>
          <a:prstGeom prst="rect">
            <a:avLst/>
          </a:prstGeom>
        </p:spPr>
        <p:txBody>
          <a:bodyPr anchor="t" rtlCol="false" tIns="0" lIns="0" bIns="0" rIns="0">
            <a:spAutoFit/>
          </a:bodyPr>
          <a:lstStyle/>
          <a:p>
            <a:pPr algn="l">
              <a:lnSpc>
                <a:spcPts val="3359"/>
              </a:lnSpc>
            </a:pPr>
            <a:r>
              <a:rPr lang="en-US" b="true" sz="2400">
                <a:solidFill>
                  <a:srgbClr val="000000"/>
                </a:solidFill>
                <a:latin typeface="Times New Roman Bold"/>
                <a:ea typeface="Times New Roman Bold"/>
                <a:cs typeface="Times New Roman Bold"/>
                <a:sym typeface="Times New Roman Bold"/>
              </a:rPr>
              <a:t>DESCRIPTION</a:t>
            </a:r>
          </a:p>
        </p:txBody>
      </p:sp>
      <p:sp>
        <p:nvSpPr>
          <p:cNvPr name="TextBox 12" id="12"/>
          <p:cNvSpPr txBox="true"/>
          <p:nvPr/>
        </p:nvSpPr>
        <p:spPr>
          <a:xfrm rot="0">
            <a:off x="4610586" y="5467274"/>
            <a:ext cx="2460174" cy="851552"/>
          </a:xfrm>
          <a:prstGeom prst="rect">
            <a:avLst/>
          </a:prstGeom>
        </p:spPr>
        <p:txBody>
          <a:bodyPr anchor="t" rtlCol="false" tIns="0" lIns="0" bIns="0" rIns="0">
            <a:spAutoFit/>
          </a:bodyPr>
          <a:lstStyle/>
          <a:p>
            <a:pPr algn="l">
              <a:lnSpc>
                <a:spcPts val="3298"/>
              </a:lnSpc>
            </a:pPr>
            <a:r>
              <a:rPr lang="en-US" sz="2399">
                <a:solidFill>
                  <a:srgbClr val="000000"/>
                </a:solidFill>
                <a:latin typeface="Times New Roman"/>
                <a:ea typeface="Times New Roman"/>
                <a:cs typeface="Times New Roman"/>
                <a:sym typeface="Times New Roman"/>
              </a:rPr>
              <a:t>Team Finding Rover</a:t>
            </a:r>
          </a:p>
        </p:txBody>
      </p:sp>
      <p:sp>
        <p:nvSpPr>
          <p:cNvPr name="TextBox 13" id="13"/>
          <p:cNvSpPr txBox="true"/>
          <p:nvPr/>
        </p:nvSpPr>
        <p:spPr>
          <a:xfrm rot="0">
            <a:off x="4610586" y="8250584"/>
            <a:ext cx="2573607" cy="851552"/>
          </a:xfrm>
          <a:prstGeom prst="rect">
            <a:avLst/>
          </a:prstGeom>
        </p:spPr>
        <p:txBody>
          <a:bodyPr anchor="t" rtlCol="false" tIns="0" lIns="0" bIns="0" rIns="0">
            <a:spAutoFit/>
          </a:bodyPr>
          <a:lstStyle/>
          <a:p>
            <a:pPr algn="l">
              <a:lnSpc>
                <a:spcPts val="3298"/>
              </a:lnSpc>
            </a:pPr>
            <a:r>
              <a:rPr lang="en-US" sz="2399">
                <a:solidFill>
                  <a:srgbClr val="000000"/>
                </a:solidFill>
                <a:latin typeface="Times New Roman"/>
                <a:ea typeface="Times New Roman"/>
                <a:cs typeface="Times New Roman"/>
                <a:sym typeface="Times New Roman"/>
              </a:rPr>
              <a:t>L</a:t>
            </a:r>
            <a:r>
              <a:rPr lang="en-US" sz="2399">
                <a:solidFill>
                  <a:srgbClr val="000000"/>
                </a:solidFill>
                <a:latin typeface="Times New Roman"/>
                <a:ea typeface="Times New Roman"/>
                <a:cs typeface="Times New Roman"/>
                <a:sym typeface="Times New Roman"/>
              </a:rPr>
              <a:t>iu, S., &amp; Zhang, L.</a:t>
            </a:r>
          </a:p>
        </p:txBody>
      </p:sp>
      <p:sp>
        <p:nvSpPr>
          <p:cNvPr name="TextBox 14" id="14"/>
          <p:cNvSpPr txBox="true"/>
          <p:nvPr/>
        </p:nvSpPr>
        <p:spPr>
          <a:xfrm rot="0">
            <a:off x="10879979" y="2249834"/>
            <a:ext cx="6160218" cy="2581323"/>
          </a:xfrm>
          <a:prstGeom prst="rect">
            <a:avLst/>
          </a:prstGeom>
        </p:spPr>
        <p:txBody>
          <a:bodyPr anchor="t" rtlCol="false" tIns="0" lIns="0" bIns="0" rIns="0">
            <a:spAutoFit/>
          </a:bodyPr>
          <a:lstStyle/>
          <a:p>
            <a:pPr algn="l">
              <a:lnSpc>
                <a:spcPts val="4078"/>
              </a:lnSpc>
            </a:pPr>
            <a:r>
              <a:rPr lang="en-US" sz="2399">
                <a:solidFill>
                  <a:srgbClr val="000000"/>
                </a:solidFill>
                <a:latin typeface="Times New Roman"/>
                <a:ea typeface="Times New Roman"/>
                <a:cs typeface="Times New Roman"/>
                <a:sym typeface="Times New Roman"/>
              </a:rPr>
              <a:t>A pet recovery platform that connects pet owners with a community to report lost pets. Relies on manual inputs from users, not automated.</a:t>
            </a:r>
          </a:p>
          <a:p>
            <a:pPr algn="l">
              <a:lnSpc>
                <a:spcPts val="4078"/>
              </a:lnSpc>
            </a:pPr>
          </a:p>
        </p:txBody>
      </p:sp>
      <p:sp>
        <p:nvSpPr>
          <p:cNvPr name="TextBox 15" id="15"/>
          <p:cNvSpPr txBox="true"/>
          <p:nvPr/>
        </p:nvSpPr>
        <p:spPr>
          <a:xfrm rot="0">
            <a:off x="7496470" y="2853233"/>
            <a:ext cx="3146927" cy="1261127"/>
          </a:xfrm>
          <a:prstGeom prst="rect">
            <a:avLst/>
          </a:prstGeom>
        </p:spPr>
        <p:txBody>
          <a:bodyPr anchor="t" rtlCol="false" tIns="0" lIns="0" bIns="0" rIns="0">
            <a:spAutoFit/>
          </a:bodyPr>
          <a:lstStyle/>
          <a:p>
            <a:pPr algn="l">
              <a:lnSpc>
                <a:spcPts val="3298"/>
              </a:lnSpc>
            </a:pPr>
            <a:r>
              <a:rPr lang="en-US" sz="2399">
                <a:solidFill>
                  <a:srgbClr val="000000"/>
                </a:solidFill>
                <a:latin typeface="Times New Roman"/>
                <a:ea typeface="Times New Roman"/>
                <a:cs typeface="Times New Roman"/>
                <a:sym typeface="Times New Roman"/>
              </a:rPr>
              <a:t>PawBoost,</a:t>
            </a:r>
          </a:p>
          <a:p>
            <a:pPr algn="l">
              <a:lnSpc>
                <a:spcPts val="3298"/>
              </a:lnSpc>
            </a:pPr>
            <a:r>
              <a:rPr lang="en-US" sz="2399">
                <a:solidFill>
                  <a:srgbClr val="000000"/>
                </a:solidFill>
                <a:latin typeface="Times New Roman"/>
                <a:ea typeface="Times New Roman"/>
                <a:cs typeface="Times New Roman"/>
                <a:sym typeface="Times New Roman"/>
              </a:rPr>
              <a:t>2014</a:t>
            </a:r>
          </a:p>
          <a:p>
            <a:pPr algn="l">
              <a:lnSpc>
                <a:spcPts val="3298"/>
              </a:lnSpc>
            </a:pPr>
          </a:p>
        </p:txBody>
      </p:sp>
      <p:sp>
        <p:nvSpPr>
          <p:cNvPr name="TextBox 16" id="16"/>
          <p:cNvSpPr txBox="true"/>
          <p:nvPr/>
        </p:nvSpPr>
        <p:spPr>
          <a:xfrm rot="0">
            <a:off x="7496470" y="5402609"/>
            <a:ext cx="3256007" cy="841979"/>
          </a:xfrm>
          <a:prstGeom prst="rect">
            <a:avLst/>
          </a:prstGeom>
        </p:spPr>
        <p:txBody>
          <a:bodyPr anchor="t" rtlCol="false" tIns="0" lIns="0" bIns="0" rIns="0">
            <a:spAutoFit/>
          </a:bodyPr>
          <a:lstStyle/>
          <a:p>
            <a:pPr algn="l">
              <a:lnSpc>
                <a:spcPts val="2099"/>
              </a:lnSpc>
            </a:pPr>
            <a:r>
              <a:rPr lang="en-US" sz="2399">
                <a:solidFill>
                  <a:srgbClr val="000000"/>
                </a:solidFill>
                <a:latin typeface="Times New Roman"/>
                <a:ea typeface="Times New Roman"/>
                <a:cs typeface="Times New Roman"/>
                <a:sym typeface="Times New Roman"/>
              </a:rPr>
              <a:t>Finding Rover Inc.,</a:t>
            </a:r>
          </a:p>
          <a:p>
            <a:pPr algn="l">
              <a:lnSpc>
                <a:spcPts val="2099"/>
              </a:lnSpc>
            </a:pPr>
            <a:r>
              <a:rPr lang="en-US" sz="2399">
                <a:solidFill>
                  <a:srgbClr val="000000"/>
                </a:solidFill>
                <a:latin typeface="Times New Roman"/>
                <a:ea typeface="Times New Roman"/>
                <a:cs typeface="Times New Roman"/>
                <a:sym typeface="Times New Roman"/>
              </a:rPr>
              <a:t>2016</a:t>
            </a:r>
          </a:p>
          <a:p>
            <a:pPr algn="l">
              <a:lnSpc>
                <a:spcPts val="2099"/>
              </a:lnSpc>
            </a:pPr>
          </a:p>
        </p:txBody>
      </p:sp>
      <p:sp>
        <p:nvSpPr>
          <p:cNvPr name="TextBox 17" id="17"/>
          <p:cNvSpPr txBox="true"/>
          <p:nvPr/>
        </p:nvSpPr>
        <p:spPr>
          <a:xfrm rot="0">
            <a:off x="7496470" y="8488709"/>
            <a:ext cx="3146927" cy="1045051"/>
          </a:xfrm>
          <a:prstGeom prst="rect">
            <a:avLst/>
          </a:prstGeom>
        </p:spPr>
        <p:txBody>
          <a:bodyPr anchor="t" rtlCol="false" tIns="0" lIns="0" bIns="0" rIns="0">
            <a:spAutoFit/>
          </a:bodyPr>
          <a:lstStyle/>
          <a:p>
            <a:pPr algn="l">
              <a:lnSpc>
                <a:spcPts val="2951"/>
              </a:lnSpc>
            </a:pPr>
            <a:r>
              <a:rPr lang="en-US" sz="2399">
                <a:solidFill>
                  <a:srgbClr val="000000"/>
                </a:solidFill>
                <a:latin typeface="Times New Roman"/>
                <a:ea typeface="Times New Roman"/>
                <a:cs typeface="Times New Roman"/>
                <a:sym typeface="Times New Roman"/>
              </a:rPr>
              <a:t>Zhej</a:t>
            </a:r>
            <a:r>
              <a:rPr lang="en-US" sz="2399">
                <a:solidFill>
                  <a:srgbClr val="000000"/>
                </a:solidFill>
                <a:latin typeface="Times New Roman"/>
                <a:ea typeface="Times New Roman"/>
                <a:cs typeface="Times New Roman"/>
                <a:sym typeface="Times New Roman"/>
              </a:rPr>
              <a:t>iang University, 2018</a:t>
            </a:r>
          </a:p>
          <a:p>
            <a:pPr algn="l">
              <a:lnSpc>
                <a:spcPts val="1199"/>
              </a:lnSpc>
            </a:pPr>
          </a:p>
        </p:txBody>
      </p:sp>
      <p:sp>
        <p:nvSpPr>
          <p:cNvPr name="TextBox 18" id="18"/>
          <p:cNvSpPr txBox="true"/>
          <p:nvPr/>
        </p:nvSpPr>
        <p:spPr>
          <a:xfrm rot="0">
            <a:off x="16914762" y="9636443"/>
            <a:ext cx="118177" cy="320040"/>
          </a:xfrm>
          <a:prstGeom prst="rect">
            <a:avLst/>
          </a:prstGeom>
        </p:spPr>
        <p:txBody>
          <a:bodyPr anchor="t" rtlCol="false" tIns="0" lIns="0" bIns="0" rIns="0">
            <a:spAutoFit/>
          </a:bodyPr>
          <a:lstStyle/>
          <a:p>
            <a:pPr algn="l">
              <a:lnSpc>
                <a:spcPts val="2307"/>
              </a:lnSpc>
            </a:pPr>
            <a:r>
              <a:rPr lang="en-US" sz="1800">
                <a:solidFill>
                  <a:srgbClr val="898989"/>
                </a:solidFill>
                <a:latin typeface="Calibri (MS)"/>
                <a:ea typeface="Calibri (MS)"/>
                <a:cs typeface="Calibri (MS)"/>
                <a:sym typeface="Calibri (MS)"/>
              </a:rPr>
              <a:t>5</a:t>
            </a:r>
          </a:p>
        </p:txBody>
      </p:sp>
      <p:sp>
        <p:nvSpPr>
          <p:cNvPr name="TextBox 19" id="19"/>
          <p:cNvSpPr txBox="true"/>
          <p:nvPr/>
        </p:nvSpPr>
        <p:spPr>
          <a:xfrm rot="0">
            <a:off x="10813632" y="4673064"/>
            <a:ext cx="6160218" cy="2204209"/>
          </a:xfrm>
          <a:prstGeom prst="rect">
            <a:avLst/>
          </a:prstGeom>
        </p:spPr>
        <p:txBody>
          <a:bodyPr anchor="t" rtlCol="false" tIns="0" lIns="0" bIns="0" rIns="0">
            <a:spAutoFit/>
          </a:bodyPr>
          <a:lstStyle/>
          <a:p>
            <a:pPr algn="l">
              <a:lnSpc>
                <a:spcPts val="5998"/>
              </a:lnSpc>
            </a:pPr>
            <a:r>
              <a:rPr lang="en-US" sz="2399">
                <a:solidFill>
                  <a:srgbClr val="000000"/>
                </a:solidFill>
                <a:latin typeface="Times New Roman"/>
                <a:ea typeface="Times New Roman"/>
                <a:cs typeface="Times New Roman"/>
                <a:sym typeface="Times New Roman"/>
              </a:rPr>
              <a:t>Uses</a:t>
            </a:r>
            <a:r>
              <a:rPr lang="en-US" sz="2399">
                <a:solidFill>
                  <a:srgbClr val="000000"/>
                </a:solidFill>
                <a:latin typeface="Times New Roman"/>
                <a:ea typeface="Times New Roman"/>
                <a:cs typeface="Times New Roman"/>
                <a:sym typeface="Times New Roman"/>
              </a:rPr>
              <a:t> facial recognition technology to match lost pets with found pets. Lacks real-time emergency alerts.</a:t>
            </a:r>
          </a:p>
        </p:txBody>
      </p:sp>
      <p:sp>
        <p:nvSpPr>
          <p:cNvPr name="TextBox 20" id="20"/>
          <p:cNvSpPr txBox="true"/>
          <p:nvPr/>
        </p:nvSpPr>
        <p:spPr>
          <a:xfrm rot="0">
            <a:off x="10872721" y="7565596"/>
            <a:ext cx="6160218" cy="2497157"/>
          </a:xfrm>
          <a:prstGeom prst="rect">
            <a:avLst/>
          </a:prstGeom>
        </p:spPr>
        <p:txBody>
          <a:bodyPr anchor="t" rtlCol="false" tIns="0" lIns="0" bIns="0" rIns="0">
            <a:spAutoFit/>
          </a:bodyPr>
          <a:lstStyle/>
          <a:p>
            <a:pPr algn="l">
              <a:lnSpc>
                <a:spcPts val="4966"/>
              </a:lnSpc>
            </a:pPr>
            <a:r>
              <a:rPr lang="en-US" sz="2399">
                <a:solidFill>
                  <a:srgbClr val="000000"/>
                </a:solidFill>
                <a:latin typeface="Times New Roman"/>
                <a:ea typeface="Times New Roman"/>
                <a:cs typeface="Times New Roman"/>
                <a:sym typeface="Times New Roman"/>
              </a:rPr>
              <a:t>Ex</a:t>
            </a:r>
            <a:r>
              <a:rPr lang="en-US" sz="2399">
                <a:solidFill>
                  <a:srgbClr val="000000"/>
                </a:solidFill>
                <a:latin typeface="Times New Roman"/>
                <a:ea typeface="Times New Roman"/>
                <a:cs typeface="Times New Roman"/>
                <a:sym typeface="Times New Roman"/>
              </a:rPr>
              <a:t>plores the use of behavioral data to predict and detect emergency situations for pets. Focuses on AI but lacks a user-friendly interface or app integration.</a:t>
            </a:r>
          </a:p>
        </p:txBody>
      </p:sp>
      <p:sp>
        <p:nvSpPr>
          <p:cNvPr name="TextBox 21" id="21"/>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2493435" y="2386213"/>
            <a:ext cx="133350" cy="133350"/>
            <a:chOff x="0" y="0"/>
            <a:chExt cx="133350" cy="133350"/>
          </a:xfrm>
        </p:grpSpPr>
        <p:sp>
          <p:nvSpPr>
            <p:cNvPr name="Freeform 3" id="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4" id="4"/>
          <p:cNvGrpSpPr>
            <a:grpSpLocks noChangeAspect="true"/>
          </p:cNvGrpSpPr>
          <p:nvPr/>
        </p:nvGrpSpPr>
        <p:grpSpPr>
          <a:xfrm rot="0">
            <a:off x="2493435" y="2957713"/>
            <a:ext cx="133350" cy="133350"/>
            <a:chOff x="0" y="0"/>
            <a:chExt cx="133350" cy="133350"/>
          </a:xfrm>
        </p:grpSpPr>
        <p:sp>
          <p:nvSpPr>
            <p:cNvPr name="Freeform 5" id="5"/>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6" id="6"/>
          <p:cNvGrpSpPr>
            <a:grpSpLocks noChangeAspect="true"/>
          </p:cNvGrpSpPr>
          <p:nvPr/>
        </p:nvGrpSpPr>
        <p:grpSpPr>
          <a:xfrm rot="0">
            <a:off x="2493435" y="4100713"/>
            <a:ext cx="133350" cy="133350"/>
            <a:chOff x="0" y="0"/>
            <a:chExt cx="133350" cy="133350"/>
          </a:xfrm>
        </p:grpSpPr>
        <p:sp>
          <p:nvSpPr>
            <p:cNvPr name="Freeform 7" id="7"/>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8" id="8"/>
          <p:cNvGrpSpPr>
            <a:grpSpLocks noChangeAspect="true"/>
          </p:cNvGrpSpPr>
          <p:nvPr/>
        </p:nvGrpSpPr>
        <p:grpSpPr>
          <a:xfrm rot="0">
            <a:off x="2493435" y="4672213"/>
            <a:ext cx="133350" cy="133350"/>
            <a:chOff x="0" y="0"/>
            <a:chExt cx="133350" cy="133350"/>
          </a:xfrm>
        </p:grpSpPr>
        <p:sp>
          <p:nvSpPr>
            <p:cNvPr name="Freeform 9" id="9"/>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10" id="10"/>
          <p:cNvGrpSpPr>
            <a:grpSpLocks noChangeAspect="true"/>
          </p:cNvGrpSpPr>
          <p:nvPr/>
        </p:nvGrpSpPr>
        <p:grpSpPr>
          <a:xfrm rot="0">
            <a:off x="2493435" y="5815213"/>
            <a:ext cx="133350" cy="133350"/>
            <a:chOff x="0" y="0"/>
            <a:chExt cx="133350" cy="133350"/>
          </a:xfrm>
        </p:grpSpPr>
        <p:sp>
          <p:nvSpPr>
            <p:cNvPr name="Freeform 11" id="11"/>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12" id="12"/>
          <p:cNvGrpSpPr>
            <a:grpSpLocks noChangeAspect="true"/>
          </p:cNvGrpSpPr>
          <p:nvPr/>
        </p:nvGrpSpPr>
        <p:grpSpPr>
          <a:xfrm rot="0">
            <a:off x="2493435" y="6386713"/>
            <a:ext cx="133350" cy="133350"/>
            <a:chOff x="0" y="0"/>
            <a:chExt cx="133350" cy="133350"/>
          </a:xfrm>
        </p:grpSpPr>
        <p:sp>
          <p:nvSpPr>
            <p:cNvPr name="Freeform 13" id="13"/>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14" id="14"/>
          <p:cNvGrpSpPr>
            <a:grpSpLocks noChangeAspect="true"/>
          </p:cNvGrpSpPr>
          <p:nvPr/>
        </p:nvGrpSpPr>
        <p:grpSpPr>
          <a:xfrm rot="0">
            <a:off x="2493435" y="7529713"/>
            <a:ext cx="133350" cy="133350"/>
            <a:chOff x="0" y="0"/>
            <a:chExt cx="133350" cy="133350"/>
          </a:xfrm>
        </p:grpSpPr>
        <p:sp>
          <p:nvSpPr>
            <p:cNvPr name="Freeform 15" id="15"/>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grpSp>
        <p:nvGrpSpPr>
          <p:cNvPr name="Group 16" id="16"/>
          <p:cNvGrpSpPr>
            <a:grpSpLocks noChangeAspect="true"/>
          </p:cNvGrpSpPr>
          <p:nvPr/>
        </p:nvGrpSpPr>
        <p:grpSpPr>
          <a:xfrm rot="0">
            <a:off x="2493435" y="8101213"/>
            <a:ext cx="133350" cy="133350"/>
            <a:chOff x="0" y="0"/>
            <a:chExt cx="133350" cy="133350"/>
          </a:xfrm>
        </p:grpSpPr>
        <p:sp>
          <p:nvSpPr>
            <p:cNvPr name="Freeform 17" id="17"/>
            <p:cNvSpPr/>
            <p:nvPr/>
          </p:nvSpPr>
          <p:spPr>
            <a:xfrm flipH="false" flipV="false" rot="0">
              <a:off x="0" y="0"/>
              <a:ext cx="133350" cy="133350"/>
            </a:xfrm>
            <a:custGeom>
              <a:avLst/>
              <a:gdLst/>
              <a:ahLst/>
              <a:cxnLst/>
              <a:rect r="r" b="b" t="t" l="l"/>
              <a:pathLst>
                <a:path h="133350" w="133350">
                  <a:moveTo>
                    <a:pt x="133350" y="66675"/>
                  </a:moveTo>
                  <a:cubicBezTo>
                    <a:pt x="133350" y="70993"/>
                    <a:pt x="132969" y="75438"/>
                    <a:pt x="132080" y="79629"/>
                  </a:cubicBezTo>
                  <a:cubicBezTo>
                    <a:pt x="131191" y="83820"/>
                    <a:pt x="129921" y="88138"/>
                    <a:pt x="128270" y="92075"/>
                  </a:cubicBezTo>
                  <a:cubicBezTo>
                    <a:pt x="126619" y="96012"/>
                    <a:pt x="124587" y="99949"/>
                    <a:pt x="122047" y="103632"/>
                  </a:cubicBezTo>
                  <a:cubicBezTo>
                    <a:pt x="119507" y="107315"/>
                    <a:pt x="116840" y="110617"/>
                    <a:pt x="113792" y="113792"/>
                  </a:cubicBezTo>
                  <a:cubicBezTo>
                    <a:pt x="110744" y="116967"/>
                    <a:pt x="107315" y="119634"/>
                    <a:pt x="103632" y="122047"/>
                  </a:cubicBezTo>
                  <a:cubicBezTo>
                    <a:pt x="99949" y="124460"/>
                    <a:pt x="96139" y="126492"/>
                    <a:pt x="92075" y="128270"/>
                  </a:cubicBezTo>
                  <a:cubicBezTo>
                    <a:pt x="88011" y="130048"/>
                    <a:pt x="83820" y="131191"/>
                    <a:pt x="79629" y="132080"/>
                  </a:cubicBezTo>
                  <a:cubicBezTo>
                    <a:pt x="75438" y="132969"/>
                    <a:pt x="70993" y="133350"/>
                    <a:pt x="66675" y="133350"/>
                  </a:cubicBezTo>
                  <a:cubicBezTo>
                    <a:pt x="62357" y="133350"/>
                    <a:pt x="57912" y="132969"/>
                    <a:pt x="53721" y="132080"/>
                  </a:cubicBezTo>
                  <a:cubicBezTo>
                    <a:pt x="49530" y="131191"/>
                    <a:pt x="45212" y="129921"/>
                    <a:pt x="41275" y="128270"/>
                  </a:cubicBezTo>
                  <a:cubicBezTo>
                    <a:pt x="37338" y="126619"/>
                    <a:pt x="33401" y="124587"/>
                    <a:pt x="29718" y="122047"/>
                  </a:cubicBezTo>
                  <a:cubicBezTo>
                    <a:pt x="26035" y="119507"/>
                    <a:pt x="22733" y="116840"/>
                    <a:pt x="19558" y="113792"/>
                  </a:cubicBezTo>
                  <a:cubicBezTo>
                    <a:pt x="16383" y="110744"/>
                    <a:pt x="13716" y="107315"/>
                    <a:pt x="11303" y="103632"/>
                  </a:cubicBezTo>
                  <a:cubicBezTo>
                    <a:pt x="8890" y="99949"/>
                    <a:pt x="6731" y="96266"/>
                    <a:pt x="5080" y="92202"/>
                  </a:cubicBezTo>
                  <a:cubicBezTo>
                    <a:pt x="3429" y="88138"/>
                    <a:pt x="2159" y="83947"/>
                    <a:pt x="1270" y="79629"/>
                  </a:cubicBezTo>
                  <a:cubicBezTo>
                    <a:pt x="381" y="75311"/>
                    <a:pt x="0" y="70993"/>
                    <a:pt x="0" y="66675"/>
                  </a:cubicBezTo>
                  <a:cubicBezTo>
                    <a:pt x="0" y="62357"/>
                    <a:pt x="381" y="57912"/>
                    <a:pt x="1270" y="53721"/>
                  </a:cubicBezTo>
                  <a:cubicBezTo>
                    <a:pt x="2159" y="49530"/>
                    <a:pt x="3429" y="45212"/>
                    <a:pt x="5080" y="41275"/>
                  </a:cubicBezTo>
                  <a:cubicBezTo>
                    <a:pt x="6731" y="37338"/>
                    <a:pt x="8763" y="33401"/>
                    <a:pt x="11303" y="29718"/>
                  </a:cubicBezTo>
                  <a:cubicBezTo>
                    <a:pt x="13843" y="26035"/>
                    <a:pt x="16510" y="22733"/>
                    <a:pt x="19558" y="19558"/>
                  </a:cubicBezTo>
                  <a:cubicBezTo>
                    <a:pt x="22606" y="16383"/>
                    <a:pt x="26035" y="13716"/>
                    <a:pt x="29718" y="11303"/>
                  </a:cubicBezTo>
                  <a:cubicBezTo>
                    <a:pt x="33401" y="8890"/>
                    <a:pt x="37211" y="6858"/>
                    <a:pt x="41275" y="5080"/>
                  </a:cubicBezTo>
                  <a:cubicBezTo>
                    <a:pt x="45339" y="3302"/>
                    <a:pt x="49530" y="2159"/>
                    <a:pt x="53721" y="1270"/>
                  </a:cubicBezTo>
                  <a:cubicBezTo>
                    <a:pt x="57912" y="381"/>
                    <a:pt x="62357" y="0"/>
                    <a:pt x="66675" y="0"/>
                  </a:cubicBezTo>
                  <a:cubicBezTo>
                    <a:pt x="70993" y="0"/>
                    <a:pt x="75438" y="381"/>
                    <a:pt x="79629" y="1270"/>
                  </a:cubicBezTo>
                  <a:cubicBezTo>
                    <a:pt x="83820" y="2159"/>
                    <a:pt x="88138" y="3429"/>
                    <a:pt x="92075" y="5080"/>
                  </a:cubicBezTo>
                  <a:cubicBezTo>
                    <a:pt x="96012" y="6731"/>
                    <a:pt x="99949" y="8763"/>
                    <a:pt x="103632" y="11303"/>
                  </a:cubicBezTo>
                  <a:cubicBezTo>
                    <a:pt x="107315" y="13843"/>
                    <a:pt x="110617" y="16510"/>
                    <a:pt x="113792" y="19558"/>
                  </a:cubicBezTo>
                  <a:cubicBezTo>
                    <a:pt x="116967" y="22606"/>
                    <a:pt x="119634" y="26035"/>
                    <a:pt x="122047" y="29718"/>
                  </a:cubicBezTo>
                  <a:cubicBezTo>
                    <a:pt x="124460" y="33401"/>
                    <a:pt x="126492" y="37211"/>
                    <a:pt x="128270" y="41275"/>
                  </a:cubicBezTo>
                  <a:cubicBezTo>
                    <a:pt x="130048" y="45339"/>
                    <a:pt x="131191" y="49530"/>
                    <a:pt x="132080" y="53721"/>
                  </a:cubicBezTo>
                  <a:cubicBezTo>
                    <a:pt x="132969" y="57912"/>
                    <a:pt x="133350" y="62357"/>
                    <a:pt x="133350" y="66675"/>
                  </a:cubicBezTo>
                  <a:close/>
                </a:path>
              </a:pathLst>
            </a:custGeom>
            <a:solidFill>
              <a:srgbClr val="000000"/>
            </a:solidFill>
          </p:spPr>
        </p:sp>
      </p:grpSp>
      <p:sp>
        <p:nvSpPr>
          <p:cNvPr name="Freeform 18" id="18"/>
          <p:cNvSpPr/>
          <p:nvPr/>
        </p:nvSpPr>
        <p:spPr>
          <a:xfrm flipH="false" flipV="false" rot="0">
            <a:off x="0" y="0"/>
            <a:ext cx="3404511" cy="2491854"/>
          </a:xfrm>
          <a:custGeom>
            <a:avLst/>
            <a:gdLst/>
            <a:ahLst/>
            <a:cxnLst/>
            <a:rect r="r" b="b" t="t" l="l"/>
            <a:pathLst>
              <a:path h="2491854" w="3404511">
                <a:moveTo>
                  <a:pt x="0" y="0"/>
                </a:moveTo>
                <a:lnTo>
                  <a:pt x="3404511" y="0"/>
                </a:lnTo>
                <a:lnTo>
                  <a:pt x="3404511" y="2491855"/>
                </a:lnTo>
                <a:lnTo>
                  <a:pt x="0" y="2491855"/>
                </a:lnTo>
                <a:lnTo>
                  <a:pt x="0" y="0"/>
                </a:lnTo>
                <a:close/>
              </a:path>
            </a:pathLst>
          </a:custGeom>
          <a:blipFill>
            <a:blip r:embed="rId2"/>
            <a:stretch>
              <a:fillRect l="-26178" t="-17349" r="0" b="0"/>
            </a:stretch>
          </a:blipFill>
        </p:spPr>
      </p:sp>
      <p:sp>
        <p:nvSpPr>
          <p:cNvPr name="Freeform 19" id="19"/>
          <p:cNvSpPr/>
          <p:nvPr/>
        </p:nvSpPr>
        <p:spPr>
          <a:xfrm flipH="false" flipV="false" rot="0">
            <a:off x="14495202" y="6419069"/>
            <a:ext cx="3200400" cy="3114675"/>
          </a:xfrm>
          <a:custGeom>
            <a:avLst/>
            <a:gdLst/>
            <a:ahLst/>
            <a:cxnLst/>
            <a:rect r="r" b="b" t="t" l="l"/>
            <a:pathLst>
              <a:path h="3114675" w="3200400">
                <a:moveTo>
                  <a:pt x="0" y="0"/>
                </a:moveTo>
                <a:lnTo>
                  <a:pt x="3200400" y="0"/>
                </a:lnTo>
                <a:lnTo>
                  <a:pt x="3200400" y="3114675"/>
                </a:lnTo>
                <a:lnTo>
                  <a:pt x="0" y="3114675"/>
                </a:lnTo>
                <a:lnTo>
                  <a:pt x="0" y="0"/>
                </a:lnTo>
                <a:close/>
              </a:path>
            </a:pathLst>
          </a:custGeom>
          <a:blipFill>
            <a:blip r:embed="rId3"/>
            <a:stretch>
              <a:fillRect l="0" t="-1359" r="0" b="-1393"/>
            </a:stretch>
          </a:blipFill>
        </p:spPr>
      </p:sp>
      <p:grpSp>
        <p:nvGrpSpPr>
          <p:cNvPr name="Group 20" id="20"/>
          <p:cNvGrpSpPr>
            <a:grpSpLocks noChangeAspect="true"/>
          </p:cNvGrpSpPr>
          <p:nvPr/>
        </p:nvGrpSpPr>
        <p:grpSpPr>
          <a:xfrm rot="0">
            <a:off x="1257300" y="9534525"/>
            <a:ext cx="4114800" cy="547688"/>
            <a:chOff x="0" y="0"/>
            <a:chExt cx="4114800" cy="547688"/>
          </a:xfrm>
        </p:grpSpPr>
        <p:sp>
          <p:nvSpPr>
            <p:cNvPr name="Freeform 21" id="21"/>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grpSp>
        <p:nvGrpSpPr>
          <p:cNvPr name="Group 22" id="22"/>
          <p:cNvGrpSpPr>
            <a:grpSpLocks noChangeAspect="true"/>
          </p:cNvGrpSpPr>
          <p:nvPr/>
        </p:nvGrpSpPr>
        <p:grpSpPr>
          <a:xfrm rot="0">
            <a:off x="-63503" y="-63503"/>
            <a:ext cx="17822332" cy="10209209"/>
            <a:chOff x="0" y="0"/>
            <a:chExt cx="17822329" cy="10209212"/>
          </a:xfrm>
        </p:grpSpPr>
        <p:sp>
          <p:nvSpPr>
            <p:cNvPr name="Freeform 23" id="23"/>
            <p:cNvSpPr/>
            <p:nvPr/>
          </p:nvSpPr>
          <p:spPr>
            <a:xfrm flipH="false" flipV="false" rot="0">
              <a:off x="63500" y="63500"/>
              <a:ext cx="3405886" cy="2489708"/>
            </a:xfrm>
            <a:custGeom>
              <a:avLst/>
              <a:gdLst/>
              <a:ahLst/>
              <a:cxnLst/>
              <a:rect r="r" b="b" t="t" l="l"/>
              <a:pathLst>
                <a:path h="2489708" w="3405886">
                  <a:moveTo>
                    <a:pt x="0" y="0"/>
                  </a:moveTo>
                  <a:lnTo>
                    <a:pt x="0" y="2489708"/>
                  </a:lnTo>
                  <a:lnTo>
                    <a:pt x="3405886" y="2489708"/>
                  </a:lnTo>
                  <a:lnTo>
                    <a:pt x="3405886" y="0"/>
                  </a:lnTo>
                  <a:close/>
                </a:path>
              </a:pathLst>
            </a:custGeom>
            <a:solidFill>
              <a:srgbClr val="000000">
                <a:alpha val="0"/>
              </a:srgbClr>
            </a:solidFill>
          </p:spPr>
        </p:sp>
        <p:sp>
          <p:nvSpPr>
            <p:cNvPr name="Freeform 24" id="24"/>
            <p:cNvSpPr/>
            <p:nvPr/>
          </p:nvSpPr>
          <p:spPr>
            <a:xfrm flipH="false" flipV="false" rot="0">
              <a:off x="1320800" y="98044"/>
              <a:ext cx="15773400" cy="1988312"/>
            </a:xfrm>
            <a:custGeom>
              <a:avLst/>
              <a:gdLst/>
              <a:ahLst/>
              <a:cxnLst/>
              <a:rect r="r" b="b" t="t" l="l"/>
              <a:pathLst>
                <a:path h="1988312" w="15773400">
                  <a:moveTo>
                    <a:pt x="0" y="1988312"/>
                  </a:moveTo>
                  <a:lnTo>
                    <a:pt x="15773400" y="1988312"/>
                  </a:lnTo>
                  <a:lnTo>
                    <a:pt x="15773400" y="0"/>
                  </a:lnTo>
                  <a:lnTo>
                    <a:pt x="0" y="0"/>
                  </a:lnTo>
                  <a:close/>
                </a:path>
              </a:pathLst>
            </a:custGeom>
            <a:solidFill>
              <a:srgbClr val="000000">
                <a:alpha val="0"/>
              </a:srgbClr>
            </a:solidFill>
          </p:spPr>
        </p:sp>
        <p:sp>
          <p:nvSpPr>
            <p:cNvPr name="Freeform 25" id="25"/>
            <p:cNvSpPr/>
            <p:nvPr/>
          </p:nvSpPr>
          <p:spPr>
            <a:xfrm flipH="false" flipV="false" rot="0">
              <a:off x="1985390" y="1627124"/>
              <a:ext cx="15773400" cy="7700518"/>
            </a:xfrm>
            <a:custGeom>
              <a:avLst/>
              <a:gdLst/>
              <a:ahLst/>
              <a:cxnLst/>
              <a:rect r="r" b="b" t="t" l="l"/>
              <a:pathLst>
                <a:path h="7700518" w="15773400">
                  <a:moveTo>
                    <a:pt x="1" y="7700518"/>
                  </a:moveTo>
                  <a:lnTo>
                    <a:pt x="15773400" y="7700518"/>
                  </a:lnTo>
                  <a:lnTo>
                    <a:pt x="15773400" y="0"/>
                  </a:lnTo>
                  <a:lnTo>
                    <a:pt x="0" y="0"/>
                  </a:lnTo>
                  <a:close/>
                </a:path>
              </a:pathLst>
            </a:custGeom>
            <a:solidFill>
              <a:srgbClr val="000000">
                <a:alpha val="0"/>
              </a:srgbClr>
            </a:solidFill>
          </p:spPr>
        </p:sp>
        <p:sp>
          <p:nvSpPr>
            <p:cNvPr name="Freeform 26" id="26"/>
            <p:cNvSpPr/>
            <p:nvPr/>
          </p:nvSpPr>
          <p:spPr>
            <a:xfrm flipH="false" flipV="false" rot="0">
              <a:off x="14558645" y="6482588"/>
              <a:ext cx="3200146" cy="3115437"/>
            </a:xfrm>
            <a:custGeom>
              <a:avLst/>
              <a:gdLst/>
              <a:ahLst/>
              <a:cxnLst/>
              <a:rect r="r" b="b" t="t" l="l"/>
              <a:pathLst>
                <a:path h="3115437" w="3200146">
                  <a:moveTo>
                    <a:pt x="0" y="3115437"/>
                  </a:moveTo>
                  <a:lnTo>
                    <a:pt x="3200145" y="3115437"/>
                  </a:lnTo>
                  <a:lnTo>
                    <a:pt x="3200145" y="0"/>
                  </a:lnTo>
                  <a:lnTo>
                    <a:pt x="0" y="0"/>
                  </a:lnTo>
                  <a:close/>
                </a:path>
              </a:pathLst>
            </a:custGeom>
            <a:solidFill>
              <a:srgbClr val="000000">
                <a:alpha val="0"/>
              </a:srgbClr>
            </a:solidFill>
          </p:spPr>
        </p:sp>
        <p:sp>
          <p:nvSpPr>
            <p:cNvPr name="Freeform 27" id="27"/>
            <p:cNvSpPr/>
            <p:nvPr/>
          </p:nvSpPr>
          <p:spPr>
            <a:xfrm flipH="false" flipV="false" rot="0">
              <a:off x="12979400" y="9598025"/>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Freeform 28" id="28"/>
          <p:cNvSpPr/>
          <p:nvPr/>
        </p:nvSpPr>
        <p:spPr>
          <a:xfrm flipH="false" flipV="false" rot="0">
            <a:off x="-65058" y="-561549"/>
            <a:ext cx="18418117" cy="12340138"/>
          </a:xfrm>
          <a:custGeom>
            <a:avLst/>
            <a:gdLst/>
            <a:ahLst/>
            <a:cxnLst/>
            <a:rect r="r" b="b" t="t" l="l"/>
            <a:pathLst>
              <a:path h="12340138" w="18418117">
                <a:moveTo>
                  <a:pt x="0" y="0"/>
                </a:moveTo>
                <a:lnTo>
                  <a:pt x="18418116" y="0"/>
                </a:lnTo>
                <a:lnTo>
                  <a:pt x="18418116" y="12340138"/>
                </a:lnTo>
                <a:lnTo>
                  <a:pt x="0" y="12340138"/>
                </a:lnTo>
                <a:lnTo>
                  <a:pt x="0" y="0"/>
                </a:lnTo>
                <a:close/>
              </a:path>
            </a:pathLst>
          </a:custGeom>
          <a:blipFill>
            <a:blip r:embed="rId4"/>
            <a:stretch>
              <a:fillRect l="0" t="0" r="0" b="0"/>
            </a:stretch>
          </a:blipFill>
        </p:spPr>
      </p:sp>
      <p:sp>
        <p:nvSpPr>
          <p:cNvPr name="TextBox 29" id="29"/>
          <p:cNvSpPr txBox="true"/>
          <p:nvPr/>
        </p:nvSpPr>
        <p:spPr>
          <a:xfrm rot="0">
            <a:off x="6031859" y="498815"/>
            <a:ext cx="6348489" cy="891540"/>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EXISTING METHOD</a:t>
            </a:r>
          </a:p>
        </p:txBody>
      </p:sp>
      <p:sp>
        <p:nvSpPr>
          <p:cNvPr name="TextBox 30" id="30"/>
          <p:cNvSpPr txBox="true"/>
          <p:nvPr/>
        </p:nvSpPr>
        <p:spPr>
          <a:xfrm rot="0">
            <a:off x="1921935" y="1361780"/>
            <a:ext cx="8994090" cy="1221334"/>
          </a:xfrm>
          <a:prstGeom prst="rect">
            <a:avLst/>
          </a:prstGeom>
        </p:spPr>
        <p:txBody>
          <a:bodyPr anchor="t" rtlCol="false" tIns="0" lIns="0" bIns="0" rIns="0">
            <a:spAutoFit/>
          </a:bodyPr>
          <a:lstStyle/>
          <a:p>
            <a:pPr algn="l">
              <a:lnSpc>
                <a:spcPts val="4498"/>
              </a:lnSpc>
            </a:pPr>
            <a:r>
              <a:rPr lang="en-US" b="true" sz="4200">
                <a:solidFill>
                  <a:srgbClr val="000000"/>
                </a:solidFill>
                <a:latin typeface="Calibri (MS) Bold"/>
                <a:ea typeface="Calibri (MS) Bold"/>
                <a:cs typeface="Calibri (MS) Bold"/>
                <a:sym typeface="Calibri (MS) Bold"/>
              </a:rPr>
              <a:t>Man</a:t>
            </a:r>
            <a:r>
              <a:rPr lang="en-US" b="true" sz="4200">
                <a:solidFill>
                  <a:srgbClr val="000000"/>
                </a:solidFill>
                <a:latin typeface="Calibri (MS) Bold"/>
                <a:ea typeface="Calibri (MS) Bold"/>
                <a:cs typeface="Calibri (MS) Bold"/>
                <a:sym typeface="Calibri (MS) Bold"/>
              </a:rPr>
              <a:t>ual Reporting Systems</a:t>
            </a:r>
          </a:p>
          <a:p>
            <a:pPr algn="l">
              <a:lnSpc>
                <a:spcPts val="4498"/>
              </a:lnSpc>
            </a:pPr>
            <a:r>
              <a:rPr lang="en-US" b="true" sz="4200">
                <a:solidFill>
                  <a:srgbClr val="000000"/>
                </a:solidFill>
                <a:latin typeface="Calibri (MS) Bold"/>
                <a:ea typeface="Calibri (MS) Bold"/>
                <a:cs typeface="Calibri (MS) Bold"/>
                <a:sym typeface="Calibri (MS) Bold"/>
              </a:rPr>
              <a:t> </a:t>
            </a:r>
          </a:p>
        </p:txBody>
      </p:sp>
      <p:sp>
        <p:nvSpPr>
          <p:cNvPr name="TextBox 31" id="31"/>
          <p:cNvSpPr txBox="true"/>
          <p:nvPr/>
        </p:nvSpPr>
        <p:spPr>
          <a:xfrm rot="0">
            <a:off x="1801406" y="1888779"/>
            <a:ext cx="11581595" cy="2345284"/>
          </a:xfrm>
          <a:prstGeom prst="rect">
            <a:avLst/>
          </a:prstGeom>
        </p:spPr>
        <p:txBody>
          <a:bodyPr anchor="t" rtlCol="false" tIns="0" lIns="0" bIns="0" rIns="0">
            <a:spAutoFit/>
          </a:bodyPr>
          <a:lstStyle/>
          <a:p>
            <a:pPr algn="l" marL="906780" indent="-453390" lvl="1">
              <a:lnSpc>
                <a:spcPts val="4498"/>
              </a:lnSpc>
              <a:buFont typeface="Arial"/>
              <a:buChar char="•"/>
            </a:pPr>
            <a:r>
              <a:rPr lang="en-US" sz="4200">
                <a:solidFill>
                  <a:srgbClr val="000000"/>
                </a:solidFill>
                <a:latin typeface="Calibri (MS)"/>
                <a:ea typeface="Calibri (MS)"/>
                <a:cs typeface="Calibri (MS)"/>
                <a:sym typeface="Calibri (MS)"/>
              </a:rPr>
              <a:t>P</a:t>
            </a:r>
            <a:r>
              <a:rPr lang="en-US" sz="4200">
                <a:solidFill>
                  <a:srgbClr val="000000"/>
                </a:solidFill>
                <a:latin typeface="Calibri (MS)"/>
                <a:ea typeface="Calibri (MS)"/>
                <a:cs typeface="Calibri (MS)"/>
                <a:sym typeface="Calibri (MS)"/>
              </a:rPr>
              <a:t>et owners report emergencies to rescue teams.</a:t>
            </a:r>
          </a:p>
          <a:p>
            <a:pPr algn="l" marL="906780" indent="-453390" lvl="1">
              <a:lnSpc>
                <a:spcPts val="4498"/>
              </a:lnSpc>
              <a:buFont typeface="Arial"/>
              <a:buChar char="•"/>
            </a:pPr>
            <a:r>
              <a:rPr lang="en-US" sz="4200" u="sng">
                <a:solidFill>
                  <a:srgbClr val="000000"/>
                </a:solidFill>
                <a:latin typeface="Calibri (MS)"/>
                <a:ea typeface="Calibri (MS)"/>
                <a:cs typeface="Calibri (MS)"/>
                <a:sym typeface="Calibri (MS)"/>
              </a:rPr>
              <a:t>Example</a:t>
            </a:r>
            <a:r>
              <a:rPr lang="en-US" sz="4200">
                <a:solidFill>
                  <a:srgbClr val="000000"/>
                </a:solidFill>
                <a:latin typeface="Calibri (MS)"/>
                <a:ea typeface="Calibri (MS)"/>
                <a:cs typeface="Calibri (MS)"/>
                <a:sym typeface="Calibri (MS)"/>
              </a:rPr>
              <a:t>: Petco Foundation offers a hotline for reporting lost or injured pets.</a:t>
            </a:r>
          </a:p>
          <a:p>
            <a:pPr algn="l">
              <a:lnSpc>
                <a:spcPts val="4498"/>
              </a:lnSpc>
            </a:pPr>
          </a:p>
        </p:txBody>
      </p:sp>
      <p:sp>
        <p:nvSpPr>
          <p:cNvPr name="TextBox 32" id="32"/>
          <p:cNvSpPr txBox="true"/>
          <p:nvPr/>
        </p:nvSpPr>
        <p:spPr>
          <a:xfrm rot="0">
            <a:off x="1801406" y="3572542"/>
            <a:ext cx="12411606" cy="3469234"/>
          </a:xfrm>
          <a:prstGeom prst="rect">
            <a:avLst/>
          </a:prstGeom>
        </p:spPr>
        <p:txBody>
          <a:bodyPr anchor="t" rtlCol="false" tIns="0" lIns="0" bIns="0" rIns="0">
            <a:spAutoFit/>
          </a:bodyPr>
          <a:lstStyle/>
          <a:p>
            <a:pPr algn="l">
              <a:lnSpc>
                <a:spcPts val="4498"/>
              </a:lnSpc>
            </a:pPr>
            <a:r>
              <a:rPr lang="en-US" b="true" sz="4200">
                <a:solidFill>
                  <a:srgbClr val="000000"/>
                </a:solidFill>
                <a:latin typeface="Calibri (MS) Bold"/>
                <a:ea typeface="Calibri (MS) Bold"/>
                <a:cs typeface="Calibri (MS) Bold"/>
                <a:sym typeface="Calibri (MS) Bold"/>
              </a:rPr>
              <a:t>An</a:t>
            </a:r>
            <a:r>
              <a:rPr lang="en-US" b="true" sz="4200">
                <a:solidFill>
                  <a:srgbClr val="000000"/>
                </a:solidFill>
                <a:latin typeface="Calibri (MS) Bold"/>
                <a:ea typeface="Calibri (MS) Bold"/>
                <a:cs typeface="Calibri (MS) Bold"/>
                <a:sym typeface="Calibri (MS) Bold"/>
              </a:rPr>
              <a:t>imal Welfare Hotlines</a:t>
            </a:r>
          </a:p>
          <a:p>
            <a:pPr algn="l" marL="906780" indent="-453390" lvl="1">
              <a:lnSpc>
                <a:spcPts val="4498"/>
              </a:lnSpc>
              <a:buFont typeface="Arial"/>
              <a:buChar char="•"/>
            </a:pPr>
            <a:r>
              <a:rPr lang="en-US" sz="4200">
                <a:solidFill>
                  <a:srgbClr val="000000"/>
                </a:solidFill>
                <a:latin typeface="Calibri (MS)"/>
                <a:ea typeface="Calibri (MS)"/>
                <a:cs typeface="Calibri (MS)"/>
                <a:sym typeface="Calibri (MS)"/>
              </a:rPr>
              <a:t>Provides immediate advice and emergency response.</a:t>
            </a:r>
          </a:p>
          <a:p>
            <a:pPr algn="l" marL="906780" indent="-453390" lvl="1">
              <a:lnSpc>
                <a:spcPts val="4498"/>
              </a:lnSpc>
              <a:buFont typeface="Arial"/>
              <a:buChar char="•"/>
            </a:pPr>
            <a:r>
              <a:rPr lang="en-US" sz="4200" u="sng">
                <a:solidFill>
                  <a:srgbClr val="000000"/>
                </a:solidFill>
                <a:latin typeface="Calibri (MS)"/>
                <a:ea typeface="Calibri (MS)"/>
                <a:cs typeface="Calibri (MS)"/>
                <a:sym typeface="Calibri (MS)"/>
              </a:rPr>
              <a:t>Example</a:t>
            </a:r>
            <a:r>
              <a:rPr lang="en-US" sz="4200">
                <a:solidFill>
                  <a:srgbClr val="000000"/>
                </a:solidFill>
                <a:latin typeface="Calibri (MS)"/>
                <a:ea typeface="Calibri (MS)"/>
                <a:cs typeface="Calibri (MS)"/>
                <a:sym typeface="Calibri (MS)"/>
              </a:rPr>
              <a:t>: ASPCA’s Animal Poison Control provides 24/7 support for emergencies.</a:t>
            </a:r>
          </a:p>
          <a:p>
            <a:pPr algn="l">
              <a:lnSpc>
                <a:spcPts val="4498"/>
              </a:lnSpc>
            </a:pPr>
            <a:r>
              <a:rPr lang="en-US" sz="4200">
                <a:solidFill>
                  <a:srgbClr val="000000"/>
                </a:solidFill>
                <a:latin typeface="Calibri (MS)"/>
                <a:ea typeface="Calibri (MS)"/>
                <a:cs typeface="Calibri (MS)"/>
                <a:sym typeface="Calibri (MS)"/>
              </a:rPr>
              <a:t> </a:t>
            </a:r>
          </a:p>
        </p:txBody>
      </p:sp>
      <p:sp>
        <p:nvSpPr>
          <p:cNvPr name="TextBox 33" id="33"/>
          <p:cNvSpPr txBox="true"/>
          <p:nvPr/>
        </p:nvSpPr>
        <p:spPr>
          <a:xfrm rot="0">
            <a:off x="16914762" y="9617393"/>
            <a:ext cx="118177" cy="339090"/>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6</a:t>
            </a:r>
          </a:p>
        </p:txBody>
      </p:sp>
      <p:sp>
        <p:nvSpPr>
          <p:cNvPr name="TextBox 34" id="34"/>
          <p:cNvSpPr txBox="true"/>
          <p:nvPr/>
        </p:nvSpPr>
        <p:spPr>
          <a:xfrm rot="0">
            <a:off x="1801406" y="6339135"/>
            <a:ext cx="12411606" cy="2907259"/>
          </a:xfrm>
          <a:prstGeom prst="rect">
            <a:avLst/>
          </a:prstGeom>
        </p:spPr>
        <p:txBody>
          <a:bodyPr anchor="t" rtlCol="false" tIns="0" lIns="0" bIns="0" rIns="0">
            <a:spAutoFit/>
          </a:bodyPr>
          <a:lstStyle/>
          <a:p>
            <a:pPr algn="l">
              <a:lnSpc>
                <a:spcPts val="4498"/>
              </a:lnSpc>
            </a:pPr>
            <a:r>
              <a:rPr lang="en-US" b="true" sz="4200">
                <a:solidFill>
                  <a:srgbClr val="000000"/>
                </a:solidFill>
                <a:latin typeface="Calibri (MS) Bold"/>
                <a:ea typeface="Calibri (MS) Bold"/>
                <a:cs typeface="Calibri (MS) Bold"/>
                <a:sym typeface="Calibri (MS) Bold"/>
              </a:rPr>
              <a:t>GPS</a:t>
            </a:r>
            <a:r>
              <a:rPr lang="en-US" b="true" sz="4200">
                <a:solidFill>
                  <a:srgbClr val="000000"/>
                </a:solidFill>
                <a:latin typeface="Calibri (MS) Bold"/>
                <a:ea typeface="Calibri (MS) Bold"/>
                <a:cs typeface="Calibri (MS) Bold"/>
                <a:sym typeface="Calibri (MS) Bold"/>
              </a:rPr>
              <a:t> Pet Trackers</a:t>
            </a:r>
          </a:p>
          <a:p>
            <a:pPr algn="l" marL="906780" indent="-453390" lvl="1">
              <a:lnSpc>
                <a:spcPts val="4498"/>
              </a:lnSpc>
              <a:buFont typeface="Arial"/>
              <a:buChar char="•"/>
            </a:pPr>
            <a:r>
              <a:rPr lang="en-US" sz="4200">
                <a:solidFill>
                  <a:srgbClr val="000000"/>
                </a:solidFill>
                <a:latin typeface="Calibri (MS)"/>
                <a:ea typeface="Calibri (MS)"/>
                <a:cs typeface="Calibri (MS)"/>
                <a:sym typeface="Calibri (MS)"/>
              </a:rPr>
              <a:t>Tracks pets in real-time via GPS.</a:t>
            </a:r>
          </a:p>
          <a:p>
            <a:pPr algn="l" marL="906780" indent="-453390" lvl="1">
              <a:lnSpc>
                <a:spcPts val="4498"/>
              </a:lnSpc>
              <a:buFont typeface="Arial"/>
              <a:buChar char="•"/>
            </a:pPr>
            <a:r>
              <a:rPr lang="en-US" sz="4200" u="sng">
                <a:solidFill>
                  <a:srgbClr val="000000"/>
                </a:solidFill>
                <a:latin typeface="Calibri (MS)"/>
                <a:ea typeface="Calibri (MS)"/>
                <a:cs typeface="Calibri (MS)"/>
                <a:sym typeface="Calibri (MS)"/>
              </a:rPr>
              <a:t>Example: </a:t>
            </a:r>
            <a:r>
              <a:rPr lang="en-US" sz="4200">
                <a:solidFill>
                  <a:srgbClr val="000000"/>
                </a:solidFill>
                <a:latin typeface="Calibri (MS)"/>
                <a:ea typeface="Calibri (MS)"/>
                <a:cs typeface="Calibri (MS)"/>
                <a:sym typeface="Calibri (MS)"/>
              </a:rPr>
              <a:t>Pet Amber Alert uses social media and email to spread missing pet information.</a:t>
            </a:r>
          </a:p>
          <a:p>
            <a:pPr algn="l">
              <a:lnSpc>
                <a:spcPts val="4498"/>
              </a:lnSpc>
            </a:pPr>
            <a:r>
              <a:rPr lang="en-US" sz="4200">
                <a:solidFill>
                  <a:srgbClr val="000000"/>
                </a:solidFill>
                <a:latin typeface="Calibri (MS)"/>
                <a:ea typeface="Calibri (MS)"/>
                <a:cs typeface="Calibri (MS)"/>
                <a:sym typeface="Calibri (MS)"/>
              </a:rPr>
              <a:t> </a:t>
            </a:r>
          </a:p>
        </p:txBody>
      </p:sp>
      <p:sp>
        <p:nvSpPr>
          <p:cNvPr name="TextBox 35" id="35"/>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28700" y="0"/>
            <a:ext cx="15773400" cy="1237564"/>
            <a:chOff x="0" y="0"/>
            <a:chExt cx="15773400" cy="1237564"/>
          </a:xfrm>
        </p:grpSpPr>
        <p:sp>
          <p:nvSpPr>
            <p:cNvPr name="Freeform 3" id="3"/>
            <p:cNvSpPr/>
            <p:nvPr/>
          </p:nvSpPr>
          <p:spPr>
            <a:xfrm flipH="false" flipV="false" rot="0">
              <a:off x="0" y="0"/>
              <a:ext cx="15773400" cy="1237615"/>
            </a:xfrm>
            <a:custGeom>
              <a:avLst/>
              <a:gdLst/>
              <a:ahLst/>
              <a:cxnLst/>
              <a:rect r="r" b="b" t="t" l="l"/>
              <a:pathLst>
                <a:path h="1237615" w="15773400">
                  <a:moveTo>
                    <a:pt x="0" y="0"/>
                  </a:moveTo>
                  <a:lnTo>
                    <a:pt x="0" y="1237615"/>
                  </a:lnTo>
                  <a:lnTo>
                    <a:pt x="15773400" y="1237615"/>
                  </a:lnTo>
                  <a:lnTo>
                    <a:pt x="15773400" y="0"/>
                  </a:lnTo>
                  <a:close/>
                </a:path>
              </a:pathLst>
            </a:custGeom>
            <a:solidFill>
              <a:srgbClr val="000000">
                <a:alpha val="0"/>
              </a:srgbClr>
            </a:solidFill>
          </p:spPr>
        </p:sp>
      </p:grpSp>
      <p:grpSp>
        <p:nvGrpSpPr>
          <p:cNvPr name="Group 4" id="4"/>
          <p:cNvGrpSpPr>
            <a:grpSpLocks noChangeAspect="true"/>
          </p:cNvGrpSpPr>
          <p:nvPr/>
        </p:nvGrpSpPr>
        <p:grpSpPr>
          <a:xfrm rot="0">
            <a:off x="12915900" y="9534525"/>
            <a:ext cx="4114800" cy="547688"/>
            <a:chOff x="0" y="0"/>
            <a:chExt cx="4114800" cy="547688"/>
          </a:xfrm>
        </p:grpSpPr>
        <p:sp>
          <p:nvSpPr>
            <p:cNvPr name="Freeform 5" id="5"/>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6" id="6"/>
          <p:cNvSpPr txBox="true"/>
          <p:nvPr/>
        </p:nvSpPr>
        <p:spPr>
          <a:xfrm rot="0">
            <a:off x="3386585" y="83287"/>
            <a:ext cx="11278667" cy="916305"/>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PROPOSED / INNOVATIVE METHOD</a:t>
            </a:r>
          </a:p>
        </p:txBody>
      </p:sp>
      <p:sp>
        <p:nvSpPr>
          <p:cNvPr name="TextBox 7" id="7"/>
          <p:cNvSpPr txBox="true"/>
          <p:nvPr/>
        </p:nvSpPr>
        <p:spPr>
          <a:xfrm rot="0">
            <a:off x="1257300" y="1103652"/>
            <a:ext cx="7327173" cy="750715"/>
          </a:xfrm>
          <a:prstGeom prst="rect">
            <a:avLst/>
          </a:prstGeom>
        </p:spPr>
        <p:txBody>
          <a:bodyPr anchor="t" rtlCol="false" tIns="0" lIns="0" bIns="0" rIns="0">
            <a:spAutoFit/>
          </a:bodyPr>
          <a:lstStyle/>
          <a:p>
            <a:pPr algn="l">
              <a:lnSpc>
                <a:spcPts val="5623"/>
              </a:lnSpc>
            </a:pPr>
            <a:r>
              <a:rPr lang="en-US" b="true" sz="3799">
                <a:solidFill>
                  <a:srgbClr val="000000"/>
                </a:solidFill>
                <a:latin typeface="Times New Roman Bold"/>
                <a:ea typeface="Times New Roman Bold"/>
                <a:cs typeface="Times New Roman Bold"/>
                <a:sym typeface="Times New Roman Bold"/>
              </a:rPr>
              <a:t>1. Automated Emergency Detection</a:t>
            </a:r>
          </a:p>
        </p:txBody>
      </p:sp>
      <p:sp>
        <p:nvSpPr>
          <p:cNvPr name="TextBox 8" id="8"/>
          <p:cNvSpPr txBox="true"/>
          <p:nvPr/>
        </p:nvSpPr>
        <p:spPr>
          <a:xfrm rot="0">
            <a:off x="1257300" y="1845526"/>
            <a:ext cx="123044" cy="735892"/>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 </a:t>
            </a:r>
          </a:p>
        </p:txBody>
      </p:sp>
      <p:sp>
        <p:nvSpPr>
          <p:cNvPr name="TextBox 9" id="9"/>
          <p:cNvSpPr txBox="true"/>
          <p:nvPr/>
        </p:nvSpPr>
        <p:spPr>
          <a:xfrm rot="0">
            <a:off x="1756605" y="1673392"/>
            <a:ext cx="13655735" cy="2160415"/>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R</a:t>
            </a:r>
            <a:r>
              <a:rPr lang="en-US" sz="3799">
                <a:solidFill>
                  <a:srgbClr val="000000"/>
                </a:solidFill>
                <a:latin typeface="Times New Roman"/>
                <a:ea typeface="Times New Roman"/>
                <a:cs typeface="Times New Roman"/>
                <a:sym typeface="Times New Roman"/>
              </a:rPr>
              <a:t>esQtail uses behavior-based algorithms to automatically detect emergencies based on pet activity, ensuring faster response without requiring user input.</a:t>
            </a:r>
          </a:p>
        </p:txBody>
      </p:sp>
      <p:sp>
        <p:nvSpPr>
          <p:cNvPr name="TextBox 10" id="10"/>
          <p:cNvSpPr txBox="true"/>
          <p:nvPr/>
        </p:nvSpPr>
        <p:spPr>
          <a:xfrm rot="0">
            <a:off x="1257300" y="4703035"/>
            <a:ext cx="123044" cy="735892"/>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 </a:t>
            </a:r>
          </a:p>
        </p:txBody>
      </p:sp>
      <p:sp>
        <p:nvSpPr>
          <p:cNvPr name="TextBox 11" id="11"/>
          <p:cNvSpPr txBox="true"/>
          <p:nvPr/>
        </p:nvSpPr>
        <p:spPr>
          <a:xfrm rot="0">
            <a:off x="1257300" y="7560535"/>
            <a:ext cx="123044" cy="735892"/>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 </a:t>
            </a:r>
          </a:p>
        </p:txBody>
      </p:sp>
      <p:sp>
        <p:nvSpPr>
          <p:cNvPr name="TextBox 12" id="12"/>
          <p:cNvSpPr txBox="true"/>
          <p:nvPr/>
        </p:nvSpPr>
        <p:spPr>
          <a:xfrm rot="0">
            <a:off x="16914762" y="9665018"/>
            <a:ext cx="118177" cy="291465"/>
          </a:xfrm>
          <a:prstGeom prst="rect">
            <a:avLst/>
          </a:prstGeom>
        </p:spPr>
        <p:txBody>
          <a:bodyPr anchor="t" rtlCol="false" tIns="0" lIns="0" bIns="0" rIns="0">
            <a:spAutoFit/>
          </a:bodyPr>
          <a:lstStyle/>
          <a:p>
            <a:pPr algn="l">
              <a:lnSpc>
                <a:spcPts val="2064"/>
              </a:lnSpc>
            </a:pPr>
            <a:r>
              <a:rPr lang="en-US" sz="1800">
                <a:solidFill>
                  <a:srgbClr val="898989"/>
                </a:solidFill>
                <a:latin typeface="Calibri (MS)"/>
                <a:ea typeface="Calibri (MS)"/>
                <a:cs typeface="Calibri (MS)"/>
                <a:sym typeface="Calibri (MS)"/>
              </a:rPr>
              <a:t>7</a:t>
            </a:r>
          </a:p>
        </p:txBody>
      </p:sp>
      <p:sp>
        <p:nvSpPr>
          <p:cNvPr name="TextBox 13" id="13"/>
          <p:cNvSpPr txBox="true"/>
          <p:nvPr/>
        </p:nvSpPr>
        <p:spPr>
          <a:xfrm rot="0">
            <a:off x="1380344" y="6990796"/>
            <a:ext cx="9739440" cy="750715"/>
          </a:xfrm>
          <a:prstGeom prst="rect">
            <a:avLst/>
          </a:prstGeom>
        </p:spPr>
        <p:txBody>
          <a:bodyPr anchor="t" rtlCol="false" tIns="0" lIns="0" bIns="0" rIns="0">
            <a:spAutoFit/>
          </a:bodyPr>
          <a:lstStyle/>
          <a:p>
            <a:pPr algn="l">
              <a:lnSpc>
                <a:spcPts val="5623"/>
              </a:lnSpc>
            </a:pPr>
            <a:r>
              <a:rPr lang="en-US" b="true" sz="3799">
                <a:solidFill>
                  <a:srgbClr val="000000"/>
                </a:solidFill>
                <a:latin typeface="Times New Roman Bold"/>
                <a:ea typeface="Times New Roman Bold"/>
                <a:cs typeface="Times New Roman Bold"/>
                <a:sym typeface="Times New Roman Bold"/>
              </a:rPr>
              <a:t>3</a:t>
            </a:r>
            <a:r>
              <a:rPr lang="en-US" b="true" sz="3799">
                <a:solidFill>
                  <a:srgbClr val="000000"/>
                </a:solidFill>
                <a:latin typeface="Times New Roman Bold"/>
                <a:ea typeface="Times New Roman Bold"/>
                <a:cs typeface="Times New Roman Bold"/>
                <a:sym typeface="Times New Roman Bold"/>
              </a:rPr>
              <a:t>. Accessible &amp; Cost-Effective Solution</a:t>
            </a:r>
          </a:p>
        </p:txBody>
      </p:sp>
      <p:sp>
        <p:nvSpPr>
          <p:cNvPr name="TextBox 14" id="14"/>
          <p:cNvSpPr txBox="true"/>
          <p:nvPr/>
        </p:nvSpPr>
        <p:spPr>
          <a:xfrm rot="0">
            <a:off x="1318822" y="4133296"/>
            <a:ext cx="8577978" cy="750715"/>
          </a:xfrm>
          <a:prstGeom prst="rect">
            <a:avLst/>
          </a:prstGeom>
        </p:spPr>
        <p:txBody>
          <a:bodyPr anchor="t" rtlCol="false" tIns="0" lIns="0" bIns="0" rIns="0">
            <a:spAutoFit/>
          </a:bodyPr>
          <a:lstStyle/>
          <a:p>
            <a:pPr algn="l">
              <a:lnSpc>
                <a:spcPts val="5623"/>
              </a:lnSpc>
            </a:pPr>
            <a:r>
              <a:rPr lang="en-US" b="true" sz="3799">
                <a:solidFill>
                  <a:srgbClr val="000000"/>
                </a:solidFill>
                <a:latin typeface="Times New Roman Bold"/>
                <a:ea typeface="Times New Roman Bold"/>
                <a:cs typeface="Times New Roman Bold"/>
                <a:sym typeface="Times New Roman Bold"/>
              </a:rPr>
              <a:t>2</a:t>
            </a:r>
            <a:r>
              <a:rPr lang="en-US" b="true" sz="3799">
                <a:solidFill>
                  <a:srgbClr val="000000"/>
                </a:solidFill>
                <a:latin typeface="Times New Roman Bold"/>
                <a:ea typeface="Times New Roman Bold"/>
                <a:cs typeface="Times New Roman Bold"/>
                <a:sym typeface="Times New Roman Bold"/>
              </a:rPr>
              <a:t>. Real-Time Alerts &amp; GPS Tracking</a:t>
            </a:r>
          </a:p>
        </p:txBody>
      </p:sp>
      <p:sp>
        <p:nvSpPr>
          <p:cNvPr name="TextBox 15" id="15"/>
          <p:cNvSpPr txBox="true"/>
          <p:nvPr/>
        </p:nvSpPr>
        <p:spPr>
          <a:xfrm rot="0">
            <a:off x="1909005" y="7617685"/>
            <a:ext cx="13655735" cy="2160415"/>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U</a:t>
            </a:r>
            <a:r>
              <a:rPr lang="en-US" sz="3799">
                <a:solidFill>
                  <a:srgbClr val="000000"/>
                </a:solidFill>
                <a:latin typeface="Times New Roman"/>
                <a:ea typeface="Times New Roman"/>
                <a:cs typeface="Times New Roman"/>
                <a:sym typeface="Times New Roman"/>
              </a:rPr>
              <a:t>tilizing smartphone sensors and a simple mobile app, ResQtail provides an affordable, hardware-free system that is easy to use and accessible to a wide audience.</a:t>
            </a:r>
          </a:p>
        </p:txBody>
      </p:sp>
      <p:sp>
        <p:nvSpPr>
          <p:cNvPr name="TextBox 16" id="16"/>
          <p:cNvSpPr txBox="true"/>
          <p:nvPr/>
        </p:nvSpPr>
        <p:spPr>
          <a:xfrm rot="0">
            <a:off x="1909005" y="4755693"/>
            <a:ext cx="13655735" cy="2160415"/>
          </a:xfrm>
          <a:prstGeom prst="rect">
            <a:avLst/>
          </a:prstGeom>
        </p:spPr>
        <p:txBody>
          <a:bodyPr anchor="t" rtlCol="false" tIns="0" lIns="0" bIns="0" rIns="0">
            <a:spAutoFit/>
          </a:bodyPr>
          <a:lstStyle/>
          <a:p>
            <a:pPr algn="l">
              <a:lnSpc>
                <a:spcPts val="5623"/>
              </a:lnSpc>
            </a:pPr>
            <a:r>
              <a:rPr lang="en-US" sz="3799">
                <a:solidFill>
                  <a:srgbClr val="000000"/>
                </a:solidFill>
                <a:latin typeface="Times New Roman"/>
                <a:ea typeface="Times New Roman"/>
                <a:cs typeface="Times New Roman"/>
                <a:sym typeface="Times New Roman"/>
              </a:rPr>
              <a:t>Wh</a:t>
            </a:r>
            <a:r>
              <a:rPr lang="en-US" sz="3799">
                <a:solidFill>
                  <a:srgbClr val="000000"/>
                </a:solidFill>
                <a:latin typeface="Times New Roman"/>
                <a:ea typeface="Times New Roman"/>
                <a:cs typeface="Times New Roman"/>
                <a:sym typeface="Times New Roman"/>
              </a:rPr>
              <a:t>en an emergency is detected, the system immediately sends real-time alerts with GPS coordinates, enabling quick action from pet owners or rescue teams.</a:t>
            </a:r>
          </a:p>
        </p:txBody>
      </p:sp>
      <p:sp>
        <p:nvSpPr>
          <p:cNvPr name="TextBox 17" id="17"/>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028700" y="3071212"/>
            <a:ext cx="15900397" cy="3428124"/>
            <a:chOff x="0" y="0"/>
            <a:chExt cx="15900400" cy="3428124"/>
          </a:xfrm>
        </p:grpSpPr>
        <p:sp>
          <p:nvSpPr>
            <p:cNvPr name="Freeform 3" id="3"/>
            <p:cNvSpPr/>
            <p:nvPr/>
          </p:nvSpPr>
          <p:spPr>
            <a:xfrm flipH="false" flipV="false" rot="0">
              <a:off x="2180717" y="65913"/>
              <a:ext cx="12344400" cy="2623312"/>
            </a:xfrm>
            <a:custGeom>
              <a:avLst/>
              <a:gdLst/>
              <a:ahLst/>
              <a:cxnLst/>
              <a:rect r="r" b="b" t="t" l="l"/>
              <a:pathLst>
                <a:path h="2623312" w="12344400">
                  <a:moveTo>
                    <a:pt x="2413" y="2413"/>
                  </a:moveTo>
                  <a:lnTo>
                    <a:pt x="2413" y="2620899"/>
                  </a:lnTo>
                  <a:moveTo>
                    <a:pt x="1030732" y="2413"/>
                  </a:moveTo>
                  <a:lnTo>
                    <a:pt x="1030732" y="2620899"/>
                  </a:lnTo>
                  <a:moveTo>
                    <a:pt x="12342114" y="2413"/>
                  </a:moveTo>
                  <a:lnTo>
                    <a:pt x="12342114" y="2620899"/>
                  </a:lnTo>
                  <a:moveTo>
                    <a:pt x="0" y="0"/>
                  </a:moveTo>
                  <a:lnTo>
                    <a:pt x="12344400" y="0"/>
                  </a:lnTo>
                  <a:moveTo>
                    <a:pt x="0" y="655828"/>
                  </a:moveTo>
                  <a:lnTo>
                    <a:pt x="12344400" y="655828"/>
                  </a:lnTo>
                  <a:moveTo>
                    <a:pt x="0" y="1311656"/>
                  </a:moveTo>
                  <a:lnTo>
                    <a:pt x="12344400" y="1311656"/>
                  </a:lnTo>
                  <a:moveTo>
                    <a:pt x="0" y="1967484"/>
                  </a:moveTo>
                  <a:lnTo>
                    <a:pt x="12344400" y="1967484"/>
                  </a:lnTo>
                  <a:moveTo>
                    <a:pt x="0" y="2623312"/>
                  </a:moveTo>
                  <a:lnTo>
                    <a:pt x="12344400" y="2623312"/>
                  </a:lnTo>
                </a:path>
              </a:pathLst>
            </a:custGeom>
            <a:solidFill>
              <a:srgbClr val="000000"/>
            </a:solidFill>
          </p:spPr>
        </p:sp>
        <p:sp>
          <p:nvSpPr>
            <p:cNvPr name="Freeform 4" id="4"/>
            <p:cNvSpPr/>
            <p:nvPr/>
          </p:nvSpPr>
          <p:spPr>
            <a:xfrm flipH="false" flipV="false" rot="0">
              <a:off x="2180717" y="63500"/>
              <a:ext cx="12344527" cy="2628138"/>
            </a:xfrm>
            <a:custGeom>
              <a:avLst/>
              <a:gdLst/>
              <a:ahLst/>
              <a:cxnLst/>
              <a:rect r="r" b="b" t="t" l="l"/>
              <a:pathLst>
                <a:path h="2628138" w="12344527">
                  <a:moveTo>
                    <a:pt x="4826" y="4826"/>
                  </a:moveTo>
                  <a:lnTo>
                    <a:pt x="4826" y="2623312"/>
                  </a:lnTo>
                  <a:lnTo>
                    <a:pt x="0" y="2623312"/>
                  </a:lnTo>
                  <a:lnTo>
                    <a:pt x="0" y="4826"/>
                  </a:lnTo>
                  <a:close/>
                  <a:moveTo>
                    <a:pt x="1033145" y="4826"/>
                  </a:moveTo>
                  <a:lnTo>
                    <a:pt x="1033145" y="2623312"/>
                  </a:lnTo>
                  <a:lnTo>
                    <a:pt x="1028319" y="2623312"/>
                  </a:lnTo>
                  <a:lnTo>
                    <a:pt x="1028319" y="4826"/>
                  </a:lnTo>
                  <a:close/>
                  <a:moveTo>
                    <a:pt x="12344527" y="4826"/>
                  </a:moveTo>
                  <a:lnTo>
                    <a:pt x="12344527" y="2623312"/>
                  </a:lnTo>
                  <a:lnTo>
                    <a:pt x="12339701" y="2623312"/>
                  </a:lnTo>
                  <a:lnTo>
                    <a:pt x="12339701" y="4826"/>
                  </a:lnTo>
                  <a:close/>
                  <a:moveTo>
                    <a:pt x="0" y="0"/>
                  </a:moveTo>
                  <a:lnTo>
                    <a:pt x="12344400" y="0"/>
                  </a:lnTo>
                  <a:lnTo>
                    <a:pt x="12344400" y="4826"/>
                  </a:lnTo>
                  <a:lnTo>
                    <a:pt x="0" y="4826"/>
                  </a:lnTo>
                  <a:close/>
                  <a:moveTo>
                    <a:pt x="0" y="655828"/>
                  </a:moveTo>
                  <a:lnTo>
                    <a:pt x="12344400" y="655828"/>
                  </a:lnTo>
                  <a:lnTo>
                    <a:pt x="12344400" y="660654"/>
                  </a:lnTo>
                  <a:lnTo>
                    <a:pt x="0" y="660654"/>
                  </a:lnTo>
                  <a:close/>
                  <a:moveTo>
                    <a:pt x="0" y="1311656"/>
                  </a:moveTo>
                  <a:lnTo>
                    <a:pt x="12344400" y="1311656"/>
                  </a:lnTo>
                  <a:lnTo>
                    <a:pt x="12344400" y="1316482"/>
                  </a:lnTo>
                  <a:lnTo>
                    <a:pt x="0" y="1316482"/>
                  </a:lnTo>
                  <a:close/>
                  <a:moveTo>
                    <a:pt x="0" y="1967484"/>
                  </a:moveTo>
                  <a:lnTo>
                    <a:pt x="12344400" y="1967484"/>
                  </a:lnTo>
                  <a:lnTo>
                    <a:pt x="12344400" y="1972310"/>
                  </a:lnTo>
                  <a:lnTo>
                    <a:pt x="0" y="1972310"/>
                  </a:lnTo>
                  <a:close/>
                  <a:moveTo>
                    <a:pt x="0" y="2623312"/>
                  </a:moveTo>
                  <a:lnTo>
                    <a:pt x="12344400" y="2623312"/>
                  </a:lnTo>
                  <a:lnTo>
                    <a:pt x="12344400" y="2628138"/>
                  </a:lnTo>
                  <a:lnTo>
                    <a:pt x="0" y="2628138"/>
                  </a:lnTo>
                  <a:close/>
                </a:path>
              </a:pathLst>
            </a:custGeom>
            <a:solidFill>
              <a:srgbClr val="000000"/>
            </a:solidFill>
          </p:spPr>
        </p:sp>
        <p:sp>
          <p:nvSpPr>
            <p:cNvPr name="Freeform 5" id="5"/>
            <p:cNvSpPr/>
            <p:nvPr/>
          </p:nvSpPr>
          <p:spPr>
            <a:xfrm flipH="false" flipV="false" rot="0">
              <a:off x="63500" y="2816987"/>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sp>
          <p:nvSpPr>
            <p:cNvPr name="Freeform 6" id="6"/>
            <p:cNvSpPr/>
            <p:nvPr/>
          </p:nvSpPr>
          <p:spPr>
            <a:xfrm flipH="false" flipV="false" rot="0">
              <a:off x="11722100" y="2816987"/>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sp>
        <p:nvSpPr>
          <p:cNvPr name="TextBox 7" id="7"/>
          <p:cNvSpPr txBox="true"/>
          <p:nvPr/>
        </p:nvSpPr>
        <p:spPr>
          <a:xfrm rot="0">
            <a:off x="6578484" y="1439576"/>
            <a:ext cx="8673989" cy="512445"/>
          </a:xfrm>
          <a:prstGeom prst="rect">
            <a:avLst/>
          </a:prstGeom>
        </p:spPr>
        <p:txBody>
          <a:bodyPr anchor="t" rtlCol="false" tIns="0" lIns="0" bIns="0" rIns="0">
            <a:spAutoFit/>
          </a:bodyPr>
          <a:lstStyle/>
          <a:p>
            <a:pPr algn="l">
              <a:lnSpc>
                <a:spcPts val="2400"/>
              </a:lnSpc>
            </a:pPr>
            <a:r>
              <a:rPr lang="en-US" b="true" sz="4800">
                <a:solidFill>
                  <a:srgbClr val="7030A0"/>
                </a:solidFill>
                <a:latin typeface="Times New Roman Bold"/>
                <a:ea typeface="Times New Roman Bold"/>
                <a:cs typeface="Times New Roman Bold"/>
                <a:sym typeface="Times New Roman Bold"/>
              </a:rPr>
              <a:t>SPECIFICATION</a:t>
            </a:r>
          </a:p>
        </p:txBody>
      </p:sp>
      <p:sp>
        <p:nvSpPr>
          <p:cNvPr name="TextBox 8" id="8"/>
          <p:cNvSpPr txBox="true"/>
          <p:nvPr/>
        </p:nvSpPr>
        <p:spPr>
          <a:xfrm rot="0">
            <a:off x="3683460" y="3932802"/>
            <a:ext cx="97155" cy="285750"/>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1</a:t>
            </a:r>
          </a:p>
        </p:txBody>
      </p:sp>
      <p:sp>
        <p:nvSpPr>
          <p:cNvPr name="TextBox 9" id="9"/>
          <p:cNvSpPr txBox="true"/>
          <p:nvPr/>
        </p:nvSpPr>
        <p:spPr>
          <a:xfrm rot="0">
            <a:off x="3683460" y="4609062"/>
            <a:ext cx="97155" cy="285750"/>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2</a:t>
            </a:r>
          </a:p>
        </p:txBody>
      </p:sp>
      <p:sp>
        <p:nvSpPr>
          <p:cNvPr name="TextBox 10" id="10"/>
          <p:cNvSpPr txBox="true"/>
          <p:nvPr/>
        </p:nvSpPr>
        <p:spPr>
          <a:xfrm rot="0">
            <a:off x="3683460" y="5285337"/>
            <a:ext cx="97155" cy="285750"/>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3</a:t>
            </a:r>
          </a:p>
        </p:txBody>
      </p:sp>
      <p:sp>
        <p:nvSpPr>
          <p:cNvPr name="TextBox 11" id="11"/>
          <p:cNvSpPr txBox="true"/>
          <p:nvPr/>
        </p:nvSpPr>
        <p:spPr>
          <a:xfrm rot="0">
            <a:off x="3523545" y="3301219"/>
            <a:ext cx="416985" cy="285750"/>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S.No</a:t>
            </a:r>
          </a:p>
        </p:txBody>
      </p:sp>
      <p:sp>
        <p:nvSpPr>
          <p:cNvPr name="TextBox 12" id="12"/>
          <p:cNvSpPr txBox="true"/>
          <p:nvPr/>
        </p:nvSpPr>
        <p:spPr>
          <a:xfrm rot="0">
            <a:off x="8561070" y="3932802"/>
            <a:ext cx="3666776" cy="828675"/>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Operating S</a:t>
            </a:r>
            <a:r>
              <a:rPr lang="en-US" b="true" sz="1500">
                <a:solidFill>
                  <a:srgbClr val="000000"/>
                </a:solidFill>
                <a:latin typeface="Times New Roman Bold"/>
                <a:ea typeface="Times New Roman Bold"/>
                <a:cs typeface="Times New Roman Bold"/>
                <a:sym typeface="Times New Roman Bold"/>
              </a:rPr>
              <a:t>ystem Compatibility</a:t>
            </a:r>
          </a:p>
          <a:p>
            <a:pPr algn="l">
              <a:lnSpc>
                <a:spcPts val="2100"/>
              </a:lnSpc>
            </a:pPr>
          </a:p>
          <a:p>
            <a:pPr algn="l">
              <a:lnSpc>
                <a:spcPts val="2100"/>
              </a:lnSpc>
            </a:pPr>
          </a:p>
        </p:txBody>
      </p:sp>
      <p:sp>
        <p:nvSpPr>
          <p:cNvPr name="TextBox 13" id="13"/>
          <p:cNvSpPr txBox="true"/>
          <p:nvPr/>
        </p:nvSpPr>
        <p:spPr>
          <a:xfrm rot="0">
            <a:off x="8533816" y="3301219"/>
            <a:ext cx="2917126" cy="285750"/>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SOFTWARE SPECIFICATIONS</a:t>
            </a:r>
          </a:p>
        </p:txBody>
      </p:sp>
      <p:sp>
        <p:nvSpPr>
          <p:cNvPr name="TextBox 14" id="14"/>
          <p:cNvSpPr txBox="true"/>
          <p:nvPr/>
        </p:nvSpPr>
        <p:spPr>
          <a:xfrm rot="0">
            <a:off x="16798976" y="9617392"/>
            <a:ext cx="236363"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8</a:t>
            </a:r>
          </a:p>
        </p:txBody>
      </p:sp>
      <p:sp>
        <p:nvSpPr>
          <p:cNvPr name="TextBox 15" id="15"/>
          <p:cNvSpPr txBox="true"/>
          <p:nvPr/>
        </p:nvSpPr>
        <p:spPr>
          <a:xfrm rot="0">
            <a:off x="8533816" y="4523337"/>
            <a:ext cx="3666776" cy="828675"/>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Location-Based S</a:t>
            </a:r>
            <a:r>
              <a:rPr lang="en-US" b="true" sz="1500">
                <a:solidFill>
                  <a:srgbClr val="000000"/>
                </a:solidFill>
                <a:latin typeface="Times New Roman Bold"/>
                <a:ea typeface="Times New Roman Bold"/>
                <a:cs typeface="Times New Roman Bold"/>
                <a:sym typeface="Times New Roman Bold"/>
              </a:rPr>
              <a:t>ervices</a:t>
            </a:r>
          </a:p>
          <a:p>
            <a:pPr algn="l">
              <a:lnSpc>
                <a:spcPts val="2100"/>
              </a:lnSpc>
            </a:pPr>
          </a:p>
          <a:p>
            <a:pPr algn="l">
              <a:lnSpc>
                <a:spcPts val="2100"/>
              </a:lnSpc>
            </a:pPr>
          </a:p>
        </p:txBody>
      </p:sp>
      <p:sp>
        <p:nvSpPr>
          <p:cNvPr name="TextBox 16" id="16"/>
          <p:cNvSpPr txBox="true"/>
          <p:nvPr/>
        </p:nvSpPr>
        <p:spPr>
          <a:xfrm rot="0">
            <a:off x="8533816" y="5123412"/>
            <a:ext cx="3666776" cy="295275"/>
          </a:xfrm>
          <a:prstGeom prst="rect">
            <a:avLst/>
          </a:prstGeom>
        </p:spPr>
        <p:txBody>
          <a:bodyPr anchor="t" rtlCol="false" tIns="0" lIns="0" bIns="0" rIns="0">
            <a:spAutoFit/>
          </a:bodyPr>
          <a:lstStyle/>
          <a:p>
            <a:pPr algn="l">
              <a:lnSpc>
                <a:spcPts val="2100"/>
              </a:lnSpc>
            </a:pPr>
            <a:r>
              <a:rPr lang="en-US" b="true" sz="1500">
                <a:solidFill>
                  <a:srgbClr val="000000"/>
                </a:solidFill>
                <a:latin typeface="Times New Roman Bold"/>
                <a:ea typeface="Times New Roman Bold"/>
                <a:cs typeface="Times New Roman Bold"/>
                <a:sym typeface="Times New Roman Bold"/>
              </a:rPr>
              <a:t>Behavior Detection &amp; Alert S</a:t>
            </a:r>
            <a:r>
              <a:rPr lang="en-US" b="true" sz="1500">
                <a:solidFill>
                  <a:srgbClr val="000000"/>
                </a:solidFill>
                <a:latin typeface="Times New Roman Bold"/>
                <a:ea typeface="Times New Roman Bold"/>
                <a:cs typeface="Times New Roman Bold"/>
                <a:sym typeface="Times New Roman Bold"/>
              </a:rPr>
              <a:t>ystem</a:t>
            </a:r>
          </a:p>
        </p:txBody>
      </p:sp>
      <p:sp>
        <p:nvSpPr>
          <p:cNvPr name="TextBox 17" id="17"/>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257300" y="9534525"/>
            <a:ext cx="4114800" cy="547688"/>
            <a:chOff x="0" y="0"/>
            <a:chExt cx="4114800" cy="547688"/>
          </a:xfrm>
        </p:grpSpPr>
        <p:sp>
          <p:nvSpPr>
            <p:cNvPr name="Freeform 3" id="3"/>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grpSp>
        <p:nvGrpSpPr>
          <p:cNvPr name="Group 4" id="4"/>
          <p:cNvGrpSpPr>
            <a:grpSpLocks noChangeAspect="true"/>
          </p:cNvGrpSpPr>
          <p:nvPr/>
        </p:nvGrpSpPr>
        <p:grpSpPr>
          <a:xfrm rot="0">
            <a:off x="12915900" y="9534525"/>
            <a:ext cx="4114800" cy="547688"/>
            <a:chOff x="0" y="0"/>
            <a:chExt cx="4114800" cy="547688"/>
          </a:xfrm>
        </p:grpSpPr>
        <p:sp>
          <p:nvSpPr>
            <p:cNvPr name="Freeform 5" id="5"/>
            <p:cNvSpPr/>
            <p:nvPr/>
          </p:nvSpPr>
          <p:spPr>
            <a:xfrm flipH="false" flipV="false" rot="0">
              <a:off x="0" y="0"/>
              <a:ext cx="4114800" cy="547624"/>
            </a:xfrm>
            <a:custGeom>
              <a:avLst/>
              <a:gdLst/>
              <a:ahLst/>
              <a:cxnLst/>
              <a:rect r="r" b="b" t="t" l="l"/>
              <a:pathLst>
                <a:path h="547624" w="4114800">
                  <a:moveTo>
                    <a:pt x="0" y="547624"/>
                  </a:moveTo>
                  <a:lnTo>
                    <a:pt x="4114800" y="547624"/>
                  </a:lnTo>
                  <a:lnTo>
                    <a:pt x="4114800" y="0"/>
                  </a:lnTo>
                  <a:lnTo>
                    <a:pt x="0" y="0"/>
                  </a:lnTo>
                  <a:close/>
                </a:path>
              </a:pathLst>
            </a:custGeom>
            <a:solidFill>
              <a:srgbClr val="000000">
                <a:alpha val="0"/>
              </a:srgbClr>
            </a:solidFill>
          </p:spPr>
        </p:sp>
      </p:grpSp>
      <p:pic>
        <p:nvPicPr>
          <p:cNvPr name="Picture 6" id="6">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2857500" y="1521023"/>
            <a:ext cx="12115800" cy="6057900"/>
          </a:xfrm>
          <a:prstGeom prst="rect">
            <a:avLst/>
          </a:prstGeom>
        </p:spPr>
      </p:pic>
      <p:sp>
        <p:nvSpPr>
          <p:cNvPr name="TextBox 7" id="7"/>
          <p:cNvSpPr txBox="true"/>
          <p:nvPr/>
        </p:nvSpPr>
        <p:spPr>
          <a:xfrm rot="0">
            <a:off x="16798976" y="9617392"/>
            <a:ext cx="236363"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9</a:t>
            </a:r>
          </a:p>
        </p:txBody>
      </p:sp>
      <p:sp>
        <p:nvSpPr>
          <p:cNvPr name="TextBox 8" id="8"/>
          <p:cNvSpPr txBox="true"/>
          <p:nvPr/>
        </p:nvSpPr>
        <p:spPr>
          <a:xfrm rot="0">
            <a:off x="6662742" y="280558"/>
            <a:ext cx="4962515" cy="891540"/>
          </a:xfrm>
          <a:prstGeom prst="rect">
            <a:avLst/>
          </a:prstGeom>
        </p:spPr>
        <p:txBody>
          <a:bodyPr anchor="t" rtlCol="false" tIns="0" lIns="0" bIns="0" rIns="0">
            <a:spAutoFit/>
          </a:bodyPr>
          <a:lstStyle/>
          <a:p>
            <a:pPr algn="l">
              <a:lnSpc>
                <a:spcPts val="6719"/>
              </a:lnSpc>
            </a:pPr>
            <a:r>
              <a:rPr lang="en-US" b="true" sz="4800">
                <a:solidFill>
                  <a:srgbClr val="7030A0"/>
                </a:solidFill>
                <a:latin typeface="Times New Roman Bold"/>
                <a:ea typeface="Times New Roman Bold"/>
                <a:cs typeface="Times New Roman Bold"/>
                <a:sym typeface="Times New Roman Bold"/>
              </a:rPr>
              <a:t>OUTPUT VIDEO</a:t>
            </a:r>
          </a:p>
        </p:txBody>
      </p:sp>
      <p:sp>
        <p:nvSpPr>
          <p:cNvPr name="TextBox 9" id="9"/>
          <p:cNvSpPr txBox="true"/>
          <p:nvPr/>
        </p:nvSpPr>
        <p:spPr>
          <a:xfrm rot="0">
            <a:off x="1257300" y="9617392"/>
            <a:ext cx="1088212" cy="344805"/>
          </a:xfrm>
          <a:prstGeom prst="rect">
            <a:avLst/>
          </a:prstGeom>
        </p:spPr>
        <p:txBody>
          <a:bodyPr anchor="t" rtlCol="false" tIns="0" lIns="0" bIns="0" rIns="0">
            <a:spAutoFit/>
          </a:bodyPr>
          <a:lstStyle/>
          <a:p>
            <a:pPr algn="l">
              <a:lnSpc>
                <a:spcPts val="2520"/>
              </a:lnSpc>
            </a:pPr>
            <a:r>
              <a:rPr lang="en-US" sz="1800">
                <a:solidFill>
                  <a:srgbClr val="898989"/>
                </a:solidFill>
                <a:latin typeface="Calibri (MS)"/>
                <a:ea typeface="Calibri (MS)"/>
                <a:cs typeface="Calibri (MS)"/>
                <a:sym typeface="Calibri (MS)"/>
              </a:rPr>
              <a:t>19</a:t>
            </a:r>
            <a:r>
              <a:rPr lang="en-US" sz="1800">
                <a:solidFill>
                  <a:srgbClr val="898989"/>
                </a:solidFill>
                <a:latin typeface="Calibri (MS)"/>
                <a:ea typeface="Calibri (MS)"/>
                <a:cs typeface="Calibri (MS)"/>
                <a:sym typeface="Calibri (MS)"/>
              </a:rPr>
              <a:t>-04-2025</a:t>
            </a:r>
          </a:p>
        </p:txBody>
      </p:sp>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DAGkrNPbwtQ</dc:identifier>
  <dcterms:modified xsi:type="dcterms:W3CDTF">2011-08-01T06:04:30Z</dcterms:modified>
  <cp:revision>1</cp:revision>
  <dc:title>SECE PPT REVIEW 3.pptx.</dc:title>
</cp:coreProperties>
</file>

<file path=docProps/thumbnail.jpeg>
</file>